
<file path=[Content_Types].xml><?xml version="1.0" encoding="utf-8"?>
<Types xmlns="http://schemas.openxmlformats.org/package/2006/content-types">
  <Default Extension="png" ContentType="image/png"/>
  <Default Extension="tmp"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60" r:id="rId5"/>
    <p:sldId id="307" r:id="rId6"/>
    <p:sldId id="319" r:id="rId7"/>
    <p:sldId id="320" r:id="rId8"/>
    <p:sldId id="262" r:id="rId9"/>
    <p:sldId id="305" r:id="rId10"/>
    <p:sldId id="312" r:id="rId11"/>
    <p:sldId id="300" r:id="rId12"/>
    <p:sldId id="301" r:id="rId13"/>
    <p:sldId id="265" r:id="rId14"/>
    <p:sldId id="267" r:id="rId15"/>
    <p:sldId id="266" r:id="rId16"/>
    <p:sldId id="269" r:id="rId17"/>
    <p:sldId id="314" r:id="rId18"/>
    <p:sldId id="315" r:id="rId19"/>
    <p:sldId id="304" r:id="rId20"/>
    <p:sldId id="317" r:id="rId21"/>
    <p:sldId id="271" r:id="rId22"/>
    <p:sldId id="308" r:id="rId23"/>
    <p:sldId id="296" r:id="rId24"/>
    <p:sldId id="275" r:id="rId25"/>
    <p:sldId id="309" r:id="rId26"/>
    <p:sldId id="310" r:id="rId27"/>
    <p:sldId id="276" r:id="rId28"/>
    <p:sldId id="278" r:id="rId29"/>
    <p:sldId id="302" r:id="rId30"/>
    <p:sldId id="303" r:id="rId31"/>
    <p:sldId id="287" r:id="rId32"/>
  </p:sldIdLst>
  <p:sldSz cx="12192000" cy="6858000"/>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ely J." initials="SJ" lastIdx="1" clrIdx="0">
    <p:extLst>
      <p:ext uri="{19B8F6BF-5375-455C-9EA6-DF929625EA0E}">
        <p15:presenceInfo xmlns:p15="http://schemas.microsoft.com/office/powerpoint/2012/main" userId="S-1-5-21-2015846570-11164191-355810188-3462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2" autoAdjust="0"/>
    <p:restoredTop sz="93997" autoAdjust="0"/>
  </p:normalViewPr>
  <p:slideViewPr>
    <p:cSldViewPr snapToGrid="0">
      <p:cViewPr varScale="1">
        <p:scale>
          <a:sx n="69" d="100"/>
          <a:sy n="69" d="100"/>
        </p:scale>
        <p:origin x="738" y="78"/>
      </p:cViewPr>
      <p:guideLst>
        <p:guide orient="horz" pos="2160"/>
        <p:guide pos="3840"/>
      </p:guideLst>
    </p:cSldViewPr>
  </p:slideViewPr>
  <p:outlineViewPr>
    <p:cViewPr>
      <p:scale>
        <a:sx n="33" d="100"/>
        <a:sy n="33" d="100"/>
      </p:scale>
      <p:origin x="0" y="-6528"/>
    </p:cViewPr>
  </p:outlineViewPr>
  <p:notesTextViewPr>
    <p:cViewPr>
      <p:scale>
        <a:sx n="3" d="2"/>
        <a:sy n="3" d="2"/>
      </p:scale>
      <p:origin x="0" y="0"/>
    </p:cViewPr>
  </p:notesTextViewPr>
  <p:sorterViewPr>
    <p:cViewPr varScale="1">
      <p:scale>
        <a:sx n="100" d="100"/>
        <a:sy n="100" d="100"/>
      </p:scale>
      <p:origin x="0" y="-14160"/>
    </p:cViewPr>
  </p:sorterViewPr>
  <p:notesViewPr>
    <p:cSldViewPr snapToGrid="0">
      <p:cViewPr varScale="1">
        <p:scale>
          <a:sx n="82" d="100"/>
          <a:sy n="82" d="100"/>
        </p:scale>
        <p:origin x="3972"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01967A14-722C-4D59-9BBD-F065DFBAB47C}" type="datetimeFigureOut">
              <a:rPr lang="en-GB" smtClean="0"/>
              <a:t>14/02/2019</a:t>
            </a:fld>
            <a:endParaRPr lang="en-GB"/>
          </a:p>
        </p:txBody>
      </p:sp>
      <p:sp>
        <p:nvSpPr>
          <p:cNvPr id="4" name="Footer Placeholder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012319ED-6065-4316-887C-7C660A8915B1}" type="slidenum">
              <a:rPr lang="en-GB" smtClean="0"/>
              <a:t>‹#›</a:t>
            </a:fld>
            <a:endParaRPr lang="en-GB"/>
          </a:p>
        </p:txBody>
      </p:sp>
    </p:spTree>
    <p:extLst>
      <p:ext uri="{BB962C8B-B14F-4D97-AF65-F5344CB8AC3E}">
        <p14:creationId xmlns:p14="http://schemas.microsoft.com/office/powerpoint/2010/main" val="103215523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1696" y="0"/>
            <a:ext cx="4302625" cy="340265"/>
          </a:xfrm>
          <a:prstGeom prst="rect">
            <a:avLst/>
          </a:prstGeom>
        </p:spPr>
        <p:txBody>
          <a:bodyPr vert="horz" lIns="91440" tIns="45720" rIns="91440" bIns="45720" rtlCol="0"/>
          <a:lstStyle>
            <a:lvl1pPr algn="r">
              <a:defRPr sz="1200"/>
            </a:lvl1pPr>
          </a:lstStyle>
          <a:p>
            <a:fld id="{706FCAAB-08A9-4E3A-ABCB-BE82F3334832}" type="datetimeFigureOut">
              <a:rPr lang="en-GB" smtClean="0"/>
              <a:t>14/02/2019</a:t>
            </a:fld>
            <a:endParaRPr lang="en-GB"/>
          </a:p>
        </p:txBody>
      </p:sp>
      <p:sp>
        <p:nvSpPr>
          <p:cNvPr id="4" name="Slide Image Placeholder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201" y="3271103"/>
            <a:ext cx="7942238" cy="2676455"/>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6457410"/>
            <a:ext cx="4302625" cy="34026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1696" y="6457410"/>
            <a:ext cx="4302625" cy="340265"/>
          </a:xfrm>
          <a:prstGeom prst="rect">
            <a:avLst/>
          </a:prstGeom>
        </p:spPr>
        <p:txBody>
          <a:bodyPr vert="horz" lIns="91440" tIns="45720" rIns="91440" bIns="45720" rtlCol="0" anchor="b"/>
          <a:lstStyle>
            <a:lvl1pPr algn="r">
              <a:defRPr sz="1200"/>
            </a:lvl1pPr>
          </a:lstStyle>
          <a:p>
            <a:fld id="{88B601FC-0A22-4CBD-A180-9A1B5224F3A4}" type="slidenum">
              <a:rPr lang="en-GB" smtClean="0"/>
              <a:t>‹#›</a:t>
            </a:fld>
            <a:endParaRPr lang="en-GB"/>
          </a:p>
        </p:txBody>
      </p:sp>
    </p:spTree>
    <p:extLst>
      <p:ext uri="{BB962C8B-B14F-4D97-AF65-F5344CB8AC3E}">
        <p14:creationId xmlns:p14="http://schemas.microsoft.com/office/powerpoint/2010/main" val="201095683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endParaRPr lang="en-GB"/>
          </a:p>
        </p:txBody>
      </p:sp>
      <p:sp>
        <p:nvSpPr>
          <p:cNvPr id="5" name="Slide Number Placeholder 4"/>
          <p:cNvSpPr>
            <a:spLocks noGrp="1"/>
          </p:cNvSpPr>
          <p:nvPr>
            <p:ph type="sldNum" sz="quarter" idx="11"/>
          </p:nvPr>
        </p:nvSpPr>
        <p:spPr/>
        <p:txBody>
          <a:bodyPr/>
          <a:lstStyle/>
          <a:p>
            <a:fld id="{88B601FC-0A22-4CBD-A180-9A1B5224F3A4}" type="slidenum">
              <a:rPr lang="en-GB" smtClean="0"/>
              <a:t>1</a:t>
            </a:fld>
            <a:endParaRPr lang="en-GB"/>
          </a:p>
        </p:txBody>
      </p:sp>
    </p:spTree>
    <p:extLst>
      <p:ext uri="{BB962C8B-B14F-4D97-AF65-F5344CB8AC3E}">
        <p14:creationId xmlns:p14="http://schemas.microsoft.com/office/powerpoint/2010/main" val="3021524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8B601FC-0A22-4CBD-A180-9A1B5224F3A4}" type="slidenum">
              <a:rPr lang="en-GB" smtClean="0"/>
              <a:t>6</a:t>
            </a:fld>
            <a:endParaRPr lang="en-GB"/>
          </a:p>
        </p:txBody>
      </p:sp>
      <p:sp>
        <p:nvSpPr>
          <p:cNvPr id="5" name="Header Placeholder 4"/>
          <p:cNvSpPr>
            <a:spLocks noGrp="1"/>
          </p:cNvSpPr>
          <p:nvPr>
            <p:ph type="hdr" sz="quarter" idx="11"/>
          </p:nvPr>
        </p:nvSpPr>
        <p:spPr/>
        <p:txBody>
          <a:bodyPr/>
          <a:lstStyle/>
          <a:p>
            <a:endParaRPr lang="en-GB"/>
          </a:p>
        </p:txBody>
      </p:sp>
    </p:spTree>
    <p:extLst>
      <p:ext uri="{BB962C8B-B14F-4D97-AF65-F5344CB8AC3E}">
        <p14:creationId xmlns:p14="http://schemas.microsoft.com/office/powerpoint/2010/main" val="873174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8B601FC-0A22-4CBD-A180-9A1B5224F3A4}" type="slidenum">
              <a:rPr lang="en-GB" smtClean="0"/>
              <a:t>30</a:t>
            </a:fld>
            <a:endParaRPr lang="en-GB"/>
          </a:p>
        </p:txBody>
      </p:sp>
      <p:sp>
        <p:nvSpPr>
          <p:cNvPr id="5" name="Header Placeholder 4"/>
          <p:cNvSpPr>
            <a:spLocks noGrp="1"/>
          </p:cNvSpPr>
          <p:nvPr>
            <p:ph type="hdr" sz="quarter" idx="11"/>
          </p:nvPr>
        </p:nvSpPr>
        <p:spPr/>
        <p:txBody>
          <a:bodyPr/>
          <a:lstStyle/>
          <a:p>
            <a:endParaRPr lang="en-GB"/>
          </a:p>
        </p:txBody>
      </p:sp>
    </p:spTree>
    <p:extLst>
      <p:ext uri="{BB962C8B-B14F-4D97-AF65-F5344CB8AC3E}">
        <p14:creationId xmlns:p14="http://schemas.microsoft.com/office/powerpoint/2010/main" val="1721462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FE6B5B3-EECA-40F7-83E7-61A743FCF0A9}" type="datetime1">
              <a:rPr lang="en-GB" smtClean="0"/>
              <a:t>14/02/2019</a:t>
            </a:fld>
            <a:endParaRPr lang="en-GB"/>
          </a:p>
        </p:txBody>
      </p:sp>
      <p:sp>
        <p:nvSpPr>
          <p:cNvPr id="5" name="Footer Placeholder 4"/>
          <p:cNvSpPr>
            <a:spLocks noGrp="1"/>
          </p:cNvSpPr>
          <p:nvPr>
            <p:ph type="ftr" sz="quarter" idx="11"/>
          </p:nvPr>
        </p:nvSpPr>
        <p:spPr/>
        <p:txBody>
          <a:bodyPr/>
          <a:lstStyle/>
          <a:p>
            <a:r>
              <a:rPr lang="en-US"/>
              <a:t>ARTIC PC Practice Training Presentation V6.2 Date 14/02/2019</a:t>
            </a:r>
            <a:endParaRPr lang="en-GB"/>
          </a:p>
        </p:txBody>
      </p:sp>
      <p:sp>
        <p:nvSpPr>
          <p:cNvPr id="6" name="Slide Number Placeholder 5"/>
          <p:cNvSpPr>
            <a:spLocks noGrp="1"/>
          </p:cNvSpPr>
          <p:nvPr>
            <p:ph type="sldNum" sz="quarter" idx="12"/>
          </p:nvPr>
        </p:nvSpPr>
        <p:spPr/>
        <p:txBody>
          <a:bodyPr/>
          <a:lstStyle/>
          <a:p>
            <a:fld id="{58569A04-147A-4184-B7C0-00A95B0789F2}" type="slidenum">
              <a:rPr lang="en-GB" smtClean="0"/>
              <a:t>‹#›</a:t>
            </a:fld>
            <a:endParaRPr lang="en-GB"/>
          </a:p>
        </p:txBody>
      </p:sp>
    </p:spTree>
    <p:extLst>
      <p:ext uri="{BB962C8B-B14F-4D97-AF65-F5344CB8AC3E}">
        <p14:creationId xmlns:p14="http://schemas.microsoft.com/office/powerpoint/2010/main" val="1876146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60EC5CD-22CB-4210-99BC-FEAA87A60607}" type="datetime1">
              <a:rPr lang="en-GB" smtClean="0"/>
              <a:t>14/02/2019</a:t>
            </a:fld>
            <a:endParaRPr lang="en-GB"/>
          </a:p>
        </p:txBody>
      </p:sp>
      <p:sp>
        <p:nvSpPr>
          <p:cNvPr id="5" name="Footer Placeholder 4"/>
          <p:cNvSpPr>
            <a:spLocks noGrp="1"/>
          </p:cNvSpPr>
          <p:nvPr>
            <p:ph type="ftr" sz="quarter" idx="11"/>
          </p:nvPr>
        </p:nvSpPr>
        <p:spPr/>
        <p:txBody>
          <a:bodyPr/>
          <a:lstStyle/>
          <a:p>
            <a:r>
              <a:rPr lang="en-US"/>
              <a:t>ARTIC PC Practice Training Presentation V6.2 Date 14/02/2019</a:t>
            </a:r>
            <a:endParaRPr lang="en-GB"/>
          </a:p>
        </p:txBody>
      </p:sp>
      <p:sp>
        <p:nvSpPr>
          <p:cNvPr id="6" name="Slide Number Placeholder 5"/>
          <p:cNvSpPr>
            <a:spLocks noGrp="1"/>
          </p:cNvSpPr>
          <p:nvPr>
            <p:ph type="sldNum" sz="quarter" idx="12"/>
          </p:nvPr>
        </p:nvSpPr>
        <p:spPr/>
        <p:txBody>
          <a:bodyPr/>
          <a:lstStyle/>
          <a:p>
            <a:fld id="{58569A04-147A-4184-B7C0-00A95B0789F2}" type="slidenum">
              <a:rPr lang="en-GB" smtClean="0"/>
              <a:t>‹#›</a:t>
            </a:fld>
            <a:endParaRPr lang="en-GB"/>
          </a:p>
        </p:txBody>
      </p:sp>
    </p:spTree>
    <p:extLst>
      <p:ext uri="{BB962C8B-B14F-4D97-AF65-F5344CB8AC3E}">
        <p14:creationId xmlns:p14="http://schemas.microsoft.com/office/powerpoint/2010/main" val="2603858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2619BA1-30D7-4786-8F07-C57FE8C758EE}" type="datetime1">
              <a:rPr lang="en-GB" smtClean="0"/>
              <a:t>14/02/2019</a:t>
            </a:fld>
            <a:endParaRPr lang="en-GB"/>
          </a:p>
        </p:txBody>
      </p:sp>
      <p:sp>
        <p:nvSpPr>
          <p:cNvPr id="5" name="Footer Placeholder 4"/>
          <p:cNvSpPr>
            <a:spLocks noGrp="1"/>
          </p:cNvSpPr>
          <p:nvPr>
            <p:ph type="ftr" sz="quarter" idx="11"/>
          </p:nvPr>
        </p:nvSpPr>
        <p:spPr/>
        <p:txBody>
          <a:bodyPr/>
          <a:lstStyle/>
          <a:p>
            <a:r>
              <a:rPr lang="en-US"/>
              <a:t>ARTIC PC Practice Training Presentation V6.2 Date 14/02/2019</a:t>
            </a:r>
            <a:endParaRPr lang="en-GB"/>
          </a:p>
        </p:txBody>
      </p:sp>
      <p:sp>
        <p:nvSpPr>
          <p:cNvPr id="6" name="Slide Number Placeholder 5"/>
          <p:cNvSpPr>
            <a:spLocks noGrp="1"/>
          </p:cNvSpPr>
          <p:nvPr>
            <p:ph type="sldNum" sz="quarter" idx="12"/>
          </p:nvPr>
        </p:nvSpPr>
        <p:spPr/>
        <p:txBody>
          <a:bodyPr/>
          <a:lstStyle/>
          <a:p>
            <a:fld id="{58569A04-147A-4184-B7C0-00A95B0789F2}" type="slidenum">
              <a:rPr lang="en-GB" smtClean="0"/>
              <a:t>‹#›</a:t>
            </a:fld>
            <a:endParaRPr lang="en-GB"/>
          </a:p>
        </p:txBody>
      </p:sp>
    </p:spTree>
    <p:extLst>
      <p:ext uri="{BB962C8B-B14F-4D97-AF65-F5344CB8AC3E}">
        <p14:creationId xmlns:p14="http://schemas.microsoft.com/office/powerpoint/2010/main" val="3577145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DBADC57-9E2E-4937-B1B4-EA53144C9241}" type="datetime1">
              <a:rPr lang="en-GB" smtClean="0"/>
              <a:t>14/02/2019</a:t>
            </a:fld>
            <a:endParaRPr lang="en-GB"/>
          </a:p>
        </p:txBody>
      </p:sp>
      <p:sp>
        <p:nvSpPr>
          <p:cNvPr id="5" name="Footer Placeholder 4"/>
          <p:cNvSpPr>
            <a:spLocks noGrp="1"/>
          </p:cNvSpPr>
          <p:nvPr>
            <p:ph type="ftr" sz="quarter" idx="11"/>
          </p:nvPr>
        </p:nvSpPr>
        <p:spPr/>
        <p:txBody>
          <a:bodyPr/>
          <a:lstStyle/>
          <a:p>
            <a:r>
              <a:rPr lang="en-US"/>
              <a:t>ARTIC PC Practice Training Presentation V6.2 Date 14/02/2019</a:t>
            </a:r>
            <a:endParaRPr lang="en-GB"/>
          </a:p>
        </p:txBody>
      </p:sp>
      <p:sp>
        <p:nvSpPr>
          <p:cNvPr id="6" name="Slide Number Placeholder 5"/>
          <p:cNvSpPr>
            <a:spLocks noGrp="1"/>
          </p:cNvSpPr>
          <p:nvPr>
            <p:ph type="sldNum" sz="quarter" idx="12"/>
          </p:nvPr>
        </p:nvSpPr>
        <p:spPr/>
        <p:txBody>
          <a:bodyPr/>
          <a:lstStyle/>
          <a:p>
            <a:fld id="{58569A04-147A-4184-B7C0-00A95B0789F2}" type="slidenum">
              <a:rPr lang="en-GB" smtClean="0"/>
              <a:t>‹#›</a:t>
            </a:fld>
            <a:endParaRPr lang="en-GB"/>
          </a:p>
        </p:txBody>
      </p:sp>
    </p:spTree>
    <p:extLst>
      <p:ext uri="{BB962C8B-B14F-4D97-AF65-F5344CB8AC3E}">
        <p14:creationId xmlns:p14="http://schemas.microsoft.com/office/powerpoint/2010/main" val="2923504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D5FF37-DA80-4744-A208-8C5DE1CCE6CA}" type="datetime1">
              <a:rPr lang="en-GB" smtClean="0"/>
              <a:t>14/02/2019</a:t>
            </a:fld>
            <a:endParaRPr lang="en-GB"/>
          </a:p>
        </p:txBody>
      </p:sp>
      <p:sp>
        <p:nvSpPr>
          <p:cNvPr id="5" name="Footer Placeholder 4"/>
          <p:cNvSpPr>
            <a:spLocks noGrp="1"/>
          </p:cNvSpPr>
          <p:nvPr>
            <p:ph type="ftr" sz="quarter" idx="11"/>
          </p:nvPr>
        </p:nvSpPr>
        <p:spPr/>
        <p:txBody>
          <a:bodyPr/>
          <a:lstStyle/>
          <a:p>
            <a:r>
              <a:rPr lang="en-US"/>
              <a:t>ARTIC PC Practice Training Presentation V6.2 Date 14/02/2019</a:t>
            </a:r>
            <a:endParaRPr lang="en-GB"/>
          </a:p>
        </p:txBody>
      </p:sp>
      <p:sp>
        <p:nvSpPr>
          <p:cNvPr id="6" name="Slide Number Placeholder 5"/>
          <p:cNvSpPr>
            <a:spLocks noGrp="1"/>
          </p:cNvSpPr>
          <p:nvPr>
            <p:ph type="sldNum" sz="quarter" idx="12"/>
          </p:nvPr>
        </p:nvSpPr>
        <p:spPr/>
        <p:txBody>
          <a:bodyPr/>
          <a:lstStyle/>
          <a:p>
            <a:fld id="{58569A04-147A-4184-B7C0-00A95B0789F2}" type="slidenum">
              <a:rPr lang="en-GB" smtClean="0"/>
              <a:t>‹#›</a:t>
            </a:fld>
            <a:endParaRPr lang="en-GB"/>
          </a:p>
        </p:txBody>
      </p:sp>
    </p:spTree>
    <p:extLst>
      <p:ext uri="{BB962C8B-B14F-4D97-AF65-F5344CB8AC3E}">
        <p14:creationId xmlns:p14="http://schemas.microsoft.com/office/powerpoint/2010/main" val="299944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78D8689-0D69-44A9-AD90-DD566246849B}" type="datetime1">
              <a:rPr lang="en-GB" smtClean="0"/>
              <a:t>14/02/2019</a:t>
            </a:fld>
            <a:endParaRPr lang="en-GB"/>
          </a:p>
        </p:txBody>
      </p:sp>
      <p:sp>
        <p:nvSpPr>
          <p:cNvPr id="6" name="Footer Placeholder 5"/>
          <p:cNvSpPr>
            <a:spLocks noGrp="1"/>
          </p:cNvSpPr>
          <p:nvPr>
            <p:ph type="ftr" sz="quarter" idx="11"/>
          </p:nvPr>
        </p:nvSpPr>
        <p:spPr/>
        <p:txBody>
          <a:bodyPr/>
          <a:lstStyle/>
          <a:p>
            <a:r>
              <a:rPr lang="en-US"/>
              <a:t>ARTIC PC Practice Training Presentation V6.2 Date 14/02/2019</a:t>
            </a:r>
            <a:endParaRPr lang="en-GB"/>
          </a:p>
        </p:txBody>
      </p:sp>
      <p:sp>
        <p:nvSpPr>
          <p:cNvPr id="7" name="Slide Number Placeholder 6"/>
          <p:cNvSpPr>
            <a:spLocks noGrp="1"/>
          </p:cNvSpPr>
          <p:nvPr>
            <p:ph type="sldNum" sz="quarter" idx="12"/>
          </p:nvPr>
        </p:nvSpPr>
        <p:spPr/>
        <p:txBody>
          <a:bodyPr/>
          <a:lstStyle/>
          <a:p>
            <a:fld id="{58569A04-147A-4184-B7C0-00A95B0789F2}" type="slidenum">
              <a:rPr lang="en-GB" smtClean="0"/>
              <a:t>‹#›</a:t>
            </a:fld>
            <a:endParaRPr lang="en-GB"/>
          </a:p>
        </p:txBody>
      </p:sp>
    </p:spTree>
    <p:extLst>
      <p:ext uri="{BB962C8B-B14F-4D97-AF65-F5344CB8AC3E}">
        <p14:creationId xmlns:p14="http://schemas.microsoft.com/office/powerpoint/2010/main" val="48655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60AE7AF-E9B1-4CD0-BC96-017C7BA6D707}" type="datetime1">
              <a:rPr lang="en-GB" smtClean="0"/>
              <a:t>14/02/2019</a:t>
            </a:fld>
            <a:endParaRPr lang="en-GB"/>
          </a:p>
        </p:txBody>
      </p:sp>
      <p:sp>
        <p:nvSpPr>
          <p:cNvPr id="8" name="Footer Placeholder 7"/>
          <p:cNvSpPr>
            <a:spLocks noGrp="1"/>
          </p:cNvSpPr>
          <p:nvPr>
            <p:ph type="ftr" sz="quarter" idx="11"/>
          </p:nvPr>
        </p:nvSpPr>
        <p:spPr/>
        <p:txBody>
          <a:bodyPr/>
          <a:lstStyle/>
          <a:p>
            <a:r>
              <a:rPr lang="en-US"/>
              <a:t>ARTIC PC Practice Training Presentation V6.2 Date 14/02/2019</a:t>
            </a:r>
            <a:endParaRPr lang="en-GB"/>
          </a:p>
        </p:txBody>
      </p:sp>
      <p:sp>
        <p:nvSpPr>
          <p:cNvPr id="9" name="Slide Number Placeholder 8"/>
          <p:cNvSpPr>
            <a:spLocks noGrp="1"/>
          </p:cNvSpPr>
          <p:nvPr>
            <p:ph type="sldNum" sz="quarter" idx="12"/>
          </p:nvPr>
        </p:nvSpPr>
        <p:spPr/>
        <p:txBody>
          <a:bodyPr/>
          <a:lstStyle/>
          <a:p>
            <a:fld id="{58569A04-147A-4184-B7C0-00A95B0789F2}" type="slidenum">
              <a:rPr lang="en-GB" smtClean="0"/>
              <a:t>‹#›</a:t>
            </a:fld>
            <a:endParaRPr lang="en-GB"/>
          </a:p>
        </p:txBody>
      </p:sp>
    </p:spTree>
    <p:extLst>
      <p:ext uri="{BB962C8B-B14F-4D97-AF65-F5344CB8AC3E}">
        <p14:creationId xmlns:p14="http://schemas.microsoft.com/office/powerpoint/2010/main" val="4178208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4E7460B-B7D6-412C-95DA-643188F780FC}" type="datetime1">
              <a:rPr lang="en-GB" smtClean="0"/>
              <a:t>14/02/2019</a:t>
            </a:fld>
            <a:endParaRPr lang="en-GB"/>
          </a:p>
        </p:txBody>
      </p:sp>
      <p:sp>
        <p:nvSpPr>
          <p:cNvPr id="4" name="Footer Placeholder 3"/>
          <p:cNvSpPr>
            <a:spLocks noGrp="1"/>
          </p:cNvSpPr>
          <p:nvPr>
            <p:ph type="ftr" sz="quarter" idx="11"/>
          </p:nvPr>
        </p:nvSpPr>
        <p:spPr/>
        <p:txBody>
          <a:bodyPr/>
          <a:lstStyle/>
          <a:p>
            <a:r>
              <a:rPr lang="en-US"/>
              <a:t>ARTIC PC Practice Training Presentation V6.2 Date 14/02/2019</a:t>
            </a:r>
            <a:endParaRPr lang="en-GB"/>
          </a:p>
        </p:txBody>
      </p:sp>
      <p:sp>
        <p:nvSpPr>
          <p:cNvPr id="5" name="Slide Number Placeholder 4"/>
          <p:cNvSpPr>
            <a:spLocks noGrp="1"/>
          </p:cNvSpPr>
          <p:nvPr>
            <p:ph type="sldNum" sz="quarter" idx="12"/>
          </p:nvPr>
        </p:nvSpPr>
        <p:spPr/>
        <p:txBody>
          <a:bodyPr/>
          <a:lstStyle/>
          <a:p>
            <a:fld id="{58569A04-147A-4184-B7C0-00A95B0789F2}" type="slidenum">
              <a:rPr lang="en-GB" smtClean="0"/>
              <a:t>‹#›</a:t>
            </a:fld>
            <a:endParaRPr lang="en-GB"/>
          </a:p>
        </p:txBody>
      </p:sp>
    </p:spTree>
    <p:extLst>
      <p:ext uri="{BB962C8B-B14F-4D97-AF65-F5344CB8AC3E}">
        <p14:creationId xmlns:p14="http://schemas.microsoft.com/office/powerpoint/2010/main" val="3702285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EA186-9A39-4165-A046-542B9FAC7D28}" type="datetime1">
              <a:rPr lang="en-GB" smtClean="0"/>
              <a:t>14/02/2019</a:t>
            </a:fld>
            <a:endParaRPr lang="en-GB"/>
          </a:p>
        </p:txBody>
      </p:sp>
      <p:sp>
        <p:nvSpPr>
          <p:cNvPr id="3" name="Footer Placeholder 2"/>
          <p:cNvSpPr>
            <a:spLocks noGrp="1"/>
          </p:cNvSpPr>
          <p:nvPr>
            <p:ph type="ftr" sz="quarter" idx="11"/>
          </p:nvPr>
        </p:nvSpPr>
        <p:spPr/>
        <p:txBody>
          <a:bodyPr/>
          <a:lstStyle/>
          <a:p>
            <a:r>
              <a:rPr lang="en-US"/>
              <a:t>ARTIC PC Practice Training Presentation V6.2 Date 14/02/2019</a:t>
            </a:r>
            <a:endParaRPr lang="en-GB"/>
          </a:p>
        </p:txBody>
      </p:sp>
      <p:sp>
        <p:nvSpPr>
          <p:cNvPr id="4" name="Slide Number Placeholder 3"/>
          <p:cNvSpPr>
            <a:spLocks noGrp="1"/>
          </p:cNvSpPr>
          <p:nvPr>
            <p:ph type="sldNum" sz="quarter" idx="12"/>
          </p:nvPr>
        </p:nvSpPr>
        <p:spPr/>
        <p:txBody>
          <a:bodyPr/>
          <a:lstStyle/>
          <a:p>
            <a:fld id="{58569A04-147A-4184-B7C0-00A95B0789F2}" type="slidenum">
              <a:rPr lang="en-GB" smtClean="0"/>
              <a:t>‹#›</a:t>
            </a:fld>
            <a:endParaRPr lang="en-GB"/>
          </a:p>
        </p:txBody>
      </p:sp>
    </p:spTree>
    <p:extLst>
      <p:ext uri="{BB962C8B-B14F-4D97-AF65-F5344CB8AC3E}">
        <p14:creationId xmlns:p14="http://schemas.microsoft.com/office/powerpoint/2010/main" val="1715165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3FE893-26A7-4489-AE14-EA8C8C19B55C}" type="datetime1">
              <a:rPr lang="en-GB" smtClean="0"/>
              <a:t>14/02/2019</a:t>
            </a:fld>
            <a:endParaRPr lang="en-GB"/>
          </a:p>
        </p:txBody>
      </p:sp>
      <p:sp>
        <p:nvSpPr>
          <p:cNvPr id="6" name="Footer Placeholder 5"/>
          <p:cNvSpPr>
            <a:spLocks noGrp="1"/>
          </p:cNvSpPr>
          <p:nvPr>
            <p:ph type="ftr" sz="quarter" idx="11"/>
          </p:nvPr>
        </p:nvSpPr>
        <p:spPr/>
        <p:txBody>
          <a:bodyPr/>
          <a:lstStyle/>
          <a:p>
            <a:r>
              <a:rPr lang="en-US"/>
              <a:t>ARTIC PC Practice Training Presentation V6.2 Date 14/02/2019</a:t>
            </a:r>
            <a:endParaRPr lang="en-GB"/>
          </a:p>
        </p:txBody>
      </p:sp>
      <p:sp>
        <p:nvSpPr>
          <p:cNvPr id="7" name="Slide Number Placeholder 6"/>
          <p:cNvSpPr>
            <a:spLocks noGrp="1"/>
          </p:cNvSpPr>
          <p:nvPr>
            <p:ph type="sldNum" sz="quarter" idx="12"/>
          </p:nvPr>
        </p:nvSpPr>
        <p:spPr/>
        <p:txBody>
          <a:bodyPr/>
          <a:lstStyle/>
          <a:p>
            <a:fld id="{58569A04-147A-4184-B7C0-00A95B0789F2}" type="slidenum">
              <a:rPr lang="en-GB" smtClean="0"/>
              <a:t>‹#›</a:t>
            </a:fld>
            <a:endParaRPr lang="en-GB"/>
          </a:p>
        </p:txBody>
      </p:sp>
    </p:spTree>
    <p:extLst>
      <p:ext uri="{BB962C8B-B14F-4D97-AF65-F5344CB8AC3E}">
        <p14:creationId xmlns:p14="http://schemas.microsoft.com/office/powerpoint/2010/main" val="171395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AAF35B-0382-4D62-820E-DFC4ACB5292C}" type="datetime1">
              <a:rPr lang="en-GB" smtClean="0"/>
              <a:t>14/02/2019</a:t>
            </a:fld>
            <a:endParaRPr lang="en-GB"/>
          </a:p>
        </p:txBody>
      </p:sp>
      <p:sp>
        <p:nvSpPr>
          <p:cNvPr id="6" name="Footer Placeholder 5"/>
          <p:cNvSpPr>
            <a:spLocks noGrp="1"/>
          </p:cNvSpPr>
          <p:nvPr>
            <p:ph type="ftr" sz="quarter" idx="11"/>
          </p:nvPr>
        </p:nvSpPr>
        <p:spPr/>
        <p:txBody>
          <a:bodyPr/>
          <a:lstStyle/>
          <a:p>
            <a:r>
              <a:rPr lang="en-US"/>
              <a:t>ARTIC PC Practice Training Presentation V6.2 Date 14/02/2019</a:t>
            </a:r>
            <a:endParaRPr lang="en-GB"/>
          </a:p>
        </p:txBody>
      </p:sp>
      <p:sp>
        <p:nvSpPr>
          <p:cNvPr id="7" name="Slide Number Placeholder 6"/>
          <p:cNvSpPr>
            <a:spLocks noGrp="1"/>
          </p:cNvSpPr>
          <p:nvPr>
            <p:ph type="sldNum" sz="quarter" idx="12"/>
          </p:nvPr>
        </p:nvSpPr>
        <p:spPr/>
        <p:txBody>
          <a:bodyPr/>
          <a:lstStyle/>
          <a:p>
            <a:fld id="{58569A04-147A-4184-B7C0-00A95B0789F2}" type="slidenum">
              <a:rPr lang="en-GB" smtClean="0"/>
              <a:t>‹#›</a:t>
            </a:fld>
            <a:endParaRPr lang="en-GB"/>
          </a:p>
        </p:txBody>
      </p:sp>
    </p:spTree>
    <p:extLst>
      <p:ext uri="{BB962C8B-B14F-4D97-AF65-F5344CB8AC3E}">
        <p14:creationId xmlns:p14="http://schemas.microsoft.com/office/powerpoint/2010/main" val="2479228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AA8E1B-79BF-48FD-A6BB-172523F13276}" type="datetime1">
              <a:rPr lang="en-GB" smtClean="0"/>
              <a:t>14/02/2019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ARTIC PC Practice Training Presentation V6.2 Date 14/02/2019</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569A04-147A-4184-B7C0-00A95B0789F2}" type="slidenum">
              <a:rPr lang="en-GB" smtClean="0"/>
              <a:t>‹#›</a:t>
            </a:fld>
            <a:endParaRPr lang="en-GB"/>
          </a:p>
        </p:txBody>
      </p:sp>
    </p:spTree>
    <p:extLst>
      <p:ext uri="{BB962C8B-B14F-4D97-AF65-F5344CB8AC3E}">
        <p14:creationId xmlns:p14="http://schemas.microsoft.com/office/powerpoint/2010/main" val="4060195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researchonline.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researchonlin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1.xml.rels><?xml version="1.0" encoding="UTF-8" standalone="yes"?>
<Relationships xmlns="http://schemas.openxmlformats.org/package/2006/relationships"><Relationship Id="rId3" Type="http://schemas.openxmlformats.org/officeDocument/2006/relationships/hyperlink" Target="mailto:T.J.M.Verheij@umcutrecht.nl" TargetMode="External"/><Relationship Id="rId2" Type="http://schemas.openxmlformats.org/officeDocument/2006/relationships/hyperlink" Target="mailto:P.Little@soton.ac.uk"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mailto:artic-pc@soton.ac.uk" TargetMode="External"/><Relationship Id="rId4" Type="http://schemas.openxmlformats.org/officeDocument/2006/relationships/hyperlink" Target="mailto:gor@soton.ac.uk"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77546" y="3923313"/>
            <a:ext cx="9144000" cy="1896719"/>
          </a:xfrm>
        </p:spPr>
        <p:txBody>
          <a:bodyPr>
            <a:normAutofit/>
          </a:bodyPr>
          <a:lstStyle/>
          <a:p>
            <a:endParaRPr lang="en-GB" dirty="0"/>
          </a:p>
          <a:p>
            <a:r>
              <a:rPr lang="en-GB" dirty="0"/>
              <a:t>Site Initiation Meeting</a:t>
            </a:r>
          </a:p>
          <a:p>
            <a:r>
              <a:rPr lang="en-GB" dirty="0"/>
              <a:t>GP Practice</a:t>
            </a:r>
          </a:p>
        </p:txBody>
      </p:sp>
      <p:sp>
        <p:nvSpPr>
          <p:cNvPr id="4" name="Rectangle 1"/>
          <p:cNvSpPr>
            <a:spLocks noGrp="1" noChangeArrowheads="1"/>
          </p:cNvSpPr>
          <p:nvPr>
            <p:ph type="ctrTitle"/>
          </p:nvPr>
        </p:nvSpPr>
        <p:spPr bwMode="auto">
          <a:xfrm>
            <a:off x="1631093" y="1248318"/>
            <a:ext cx="9036907" cy="2431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solidFill>
                  <a:srgbClr val="00B0F0"/>
                </a:solidFill>
                <a:effectLst/>
                <a:latin typeface="+mn-lt"/>
                <a:ea typeface="宋体" panose="02010600030101010101" pitchFamily="2" charset="-122"/>
                <a:cs typeface="Arial" panose="020B0604020202020204" pitchFamily="34" charset="0"/>
              </a:rPr>
              <a:t>__________________________________________________________</a:t>
            </a:r>
            <a:r>
              <a:rPr kumimoji="0" lang="en-GB" altLang="en-US" sz="2400" b="0" i="0" u="none" strike="noStrike" cap="none" normalizeH="0" baseline="0" dirty="0">
                <a:ln>
                  <a:noFill/>
                </a:ln>
                <a:solidFill>
                  <a:srgbClr val="990033"/>
                </a:solidFill>
                <a:effectLst/>
                <a:latin typeface="+mn-lt"/>
                <a:ea typeface="宋体" panose="02010600030101010101" pitchFamily="2" charset="-122"/>
                <a:cs typeface="Arial" panose="020B0604020202020204" pitchFamily="34" charset="0"/>
              </a:rPr>
              <a:t>	</a:t>
            </a:r>
            <a:r>
              <a:rPr kumimoji="0" lang="en-GB" altLang="en-US" sz="2800" b="1"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A</a:t>
            </a:r>
            <a:r>
              <a:rPr kumimoji="0" lang="en-GB" altLang="en-US" sz="2800" b="0"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ntibiotics for lower </a:t>
            </a:r>
            <a:r>
              <a:rPr kumimoji="0" lang="en-GB" altLang="en-US" sz="2800" b="1"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R</a:t>
            </a:r>
            <a:r>
              <a:rPr kumimoji="0" lang="en-GB" altLang="en-US" sz="2800" b="0"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espiratory </a:t>
            </a:r>
            <a:r>
              <a:rPr kumimoji="0" lang="en-GB" altLang="en-US" sz="2800" b="1"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T</a:t>
            </a:r>
            <a:r>
              <a:rPr kumimoji="0" lang="en-GB" altLang="en-US" sz="2800" b="0"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ract </a:t>
            </a:r>
            <a:r>
              <a:rPr kumimoji="0" lang="en-GB" altLang="en-US" sz="2800" b="1"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I</a:t>
            </a:r>
            <a:r>
              <a:rPr kumimoji="0" lang="en-GB" altLang="en-US" sz="2800" b="0"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nfection in </a:t>
            </a:r>
            <a:r>
              <a:rPr kumimoji="0" lang="en-GB" altLang="en-US" sz="2800" b="1"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C</a:t>
            </a:r>
            <a:r>
              <a:rPr kumimoji="0" lang="en-GB" altLang="en-US" sz="2800" b="0"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hildren presenting in </a:t>
            </a:r>
            <a:r>
              <a:rPr kumimoji="0" lang="en-GB" altLang="en-US" sz="2800" b="1"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P</a:t>
            </a:r>
            <a:r>
              <a:rPr kumimoji="0" lang="en-GB" altLang="en-US" sz="2800" b="0"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rimary </a:t>
            </a:r>
            <a:r>
              <a:rPr kumimoji="0" lang="en-GB" altLang="en-US" sz="2800" b="1"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C</a:t>
            </a:r>
            <a:r>
              <a:rPr kumimoji="0" lang="en-GB" altLang="en-US" sz="2800" b="0"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are</a:t>
            </a:r>
            <a:br>
              <a:rPr kumimoji="0" lang="en-GB" altLang="en-US" sz="2400" b="0"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br>
            <a:endParaRPr kumimoji="0" lang="en-GB" altLang="en-US" sz="2400" b="0" i="0" u="none" strike="noStrike" cap="none" normalizeH="0" baseline="0" dirty="0">
              <a:ln>
                <a:noFill/>
              </a:ln>
              <a:solidFill>
                <a:schemeClr val="tx1"/>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t>ARTIC PC</a:t>
            </a:r>
            <a:br>
              <a:rPr kumimoji="0" lang="en-US" altLang="en-US" sz="2400" b="1" i="0" u="none" strike="noStrike" cap="none" normalizeH="0" baseline="0" dirty="0">
                <a:ln>
                  <a:noFill/>
                </a:ln>
                <a:solidFill>
                  <a:schemeClr val="tx1"/>
                </a:solidFill>
                <a:effectLst/>
                <a:latin typeface="+mn-lt"/>
                <a:ea typeface="宋体" panose="02010600030101010101" pitchFamily="2" charset="-122"/>
                <a:cs typeface="Arial" panose="020B0604020202020204" pitchFamily="34" charset="0"/>
              </a:rPr>
            </a:br>
            <a:endParaRPr kumimoji="0" lang="en-US" altLang="en-US" sz="2400" b="0" i="0" u="none" strike="noStrike" cap="none" normalizeH="0" baseline="0" dirty="0">
              <a:ln>
                <a:noFill/>
              </a:ln>
              <a:solidFill>
                <a:schemeClr val="tx1"/>
              </a:solidFill>
              <a:effectLst/>
              <a:latin typeface="+mn-lt"/>
            </a:endParaRPr>
          </a:p>
        </p:txBody>
      </p:sp>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7590" y="721610"/>
            <a:ext cx="5219700" cy="361950"/>
          </a:xfrm>
          <a:prstGeom prst="rect">
            <a:avLst/>
          </a:prstGeom>
          <a:noFill/>
          <a:ln>
            <a:noFill/>
          </a:ln>
        </p:spPr>
      </p:pic>
      <p:pic>
        <p:nvPicPr>
          <p:cNvPr id="2" name="Picture 1"/>
          <p:cNvPicPr>
            <a:picLocks noChangeAspect="1"/>
          </p:cNvPicPr>
          <p:nvPr/>
        </p:nvPicPr>
        <p:blipFill>
          <a:blip r:embed="rId4"/>
          <a:stretch>
            <a:fillRect/>
          </a:stretch>
        </p:blipFill>
        <p:spPr>
          <a:xfrm>
            <a:off x="5143407" y="2792489"/>
            <a:ext cx="2012277" cy="1420073"/>
          </a:xfrm>
          <a:prstGeom prst="rect">
            <a:avLst/>
          </a:prstGeom>
        </p:spPr>
      </p:pic>
    </p:spTree>
    <p:extLst>
      <p:ext uri="{BB962C8B-B14F-4D97-AF65-F5344CB8AC3E}">
        <p14:creationId xmlns:p14="http://schemas.microsoft.com/office/powerpoint/2010/main" val="2613232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749" y="906462"/>
            <a:ext cx="10515600" cy="919163"/>
          </a:xfrm>
        </p:spPr>
        <p:txBody>
          <a:bodyPr>
            <a:normAutofit/>
          </a:bodyPr>
          <a:lstStyle/>
          <a:p>
            <a:pPr algn="ctr"/>
            <a:r>
              <a:rPr lang="en-GB" sz="3200" b="1" u="sng" dirty="0"/>
              <a:t>Practical tips</a:t>
            </a:r>
          </a:p>
        </p:txBody>
      </p:sp>
      <p:sp>
        <p:nvSpPr>
          <p:cNvPr id="3" name="Content Placeholder 2"/>
          <p:cNvSpPr>
            <a:spLocks noGrp="1"/>
          </p:cNvSpPr>
          <p:nvPr>
            <p:ph idx="1"/>
          </p:nvPr>
        </p:nvSpPr>
        <p:spPr>
          <a:xfrm>
            <a:off x="838200" y="2005012"/>
            <a:ext cx="10515600" cy="4144352"/>
          </a:xfrm>
        </p:spPr>
        <p:txBody>
          <a:bodyPr>
            <a:normAutofit fontScale="92500" lnSpcReduction="10000"/>
          </a:bodyPr>
          <a:lstStyle/>
          <a:p>
            <a:pPr marL="0" indent="0" algn="ctr">
              <a:buNone/>
            </a:pPr>
            <a:r>
              <a:rPr lang="en-GB" dirty="0"/>
              <a:t>The eligibility is broad the main exclusion criteria to consider are:</a:t>
            </a:r>
          </a:p>
          <a:p>
            <a:pPr marL="0" indent="0" algn="ctr">
              <a:buNone/>
            </a:pPr>
            <a:r>
              <a:rPr lang="en-GB" dirty="0"/>
              <a:t>Too ill/ Immune compromised/ Penicillin allergy/ Other CTIMP/ Non infective cough/ </a:t>
            </a:r>
            <a:r>
              <a:rPr lang="en-GB" dirty="0" err="1"/>
              <a:t>Abx</a:t>
            </a:r>
            <a:r>
              <a:rPr lang="en-GB" dirty="0"/>
              <a:t> in last 30 days.</a:t>
            </a:r>
          </a:p>
          <a:p>
            <a:pPr marL="0" indent="0" algn="ctr">
              <a:buNone/>
            </a:pPr>
            <a:r>
              <a:rPr lang="en-GB" dirty="0"/>
              <a:t>Include a wide range as if only</a:t>
            </a:r>
            <a:r>
              <a:rPr lang="en-US" dirty="0"/>
              <a:t> the sickest children get in to the project and we show that antibiotics help we will have done everyone a disservice since this will not help us target antibiotics or enable us to advise GPs not to prescribe in subgroups of children.</a:t>
            </a:r>
          </a:p>
          <a:p>
            <a:pPr marL="0" indent="0" algn="ctr">
              <a:buNone/>
            </a:pPr>
            <a:r>
              <a:rPr lang="en-US" dirty="0"/>
              <a:t>Low prescribers are really not much more evidence based than high prescribers in this area (since there is virtually no evidence from trials in children) and we need to see if the common group of children who are prescribed antibiotics benefit and who do not benefit.</a:t>
            </a:r>
          </a:p>
          <a:p>
            <a:pPr marL="0" indent="0" algn="ctr">
              <a:buNone/>
            </a:pPr>
            <a:endParaRPr lang="en-GB" dirty="0"/>
          </a:p>
        </p:txBody>
      </p:sp>
      <p:sp>
        <p:nvSpPr>
          <p:cNvPr id="4" name="Footer Placeholder 3"/>
          <p:cNvSpPr>
            <a:spLocks noGrp="1"/>
          </p:cNvSpPr>
          <p:nvPr>
            <p:ph type="ftr" sz="quarter" idx="11"/>
          </p:nvPr>
        </p:nvSpPr>
        <p:spPr/>
        <p:txBody>
          <a:bodyPr/>
          <a:lstStyle/>
          <a:p>
            <a:r>
              <a:rPr lang="en-US"/>
              <a:t>ARTIC PC Practice Training Presentation V6.2 Date 14/02/2019</a:t>
            </a:r>
            <a:endParaRPr lang="en-GB" dirty="0"/>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sp>
        <p:nvSpPr>
          <p:cNvPr id="6" name="Slide Number Placeholder 5"/>
          <p:cNvSpPr>
            <a:spLocks noGrp="1"/>
          </p:cNvSpPr>
          <p:nvPr>
            <p:ph type="sldNum" sz="quarter" idx="12"/>
          </p:nvPr>
        </p:nvSpPr>
        <p:spPr/>
        <p:txBody>
          <a:bodyPr/>
          <a:lstStyle/>
          <a:p>
            <a:fld id="{58569A04-147A-4184-B7C0-00A95B0789F2}" type="slidenum">
              <a:rPr lang="en-GB" smtClean="0"/>
              <a:t>10</a:t>
            </a:fld>
            <a:endParaRPr lang="en-GB"/>
          </a:p>
        </p:txBody>
      </p:sp>
    </p:spTree>
    <p:extLst>
      <p:ext uri="{BB962C8B-B14F-4D97-AF65-F5344CB8AC3E}">
        <p14:creationId xmlns:p14="http://schemas.microsoft.com/office/powerpoint/2010/main" val="243428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GB" sz="3200" b="1" u="sng" dirty="0"/>
              <a:t>Observational Study versus Drug Trial</a:t>
            </a:r>
          </a:p>
        </p:txBody>
      </p:sp>
      <p:sp>
        <p:nvSpPr>
          <p:cNvPr id="5" name="Text Placeholder 4"/>
          <p:cNvSpPr>
            <a:spLocks noGrp="1"/>
          </p:cNvSpPr>
          <p:nvPr>
            <p:ph type="body" idx="1"/>
          </p:nvPr>
        </p:nvSpPr>
        <p:spPr/>
        <p:txBody>
          <a:bodyPr/>
          <a:lstStyle/>
          <a:p>
            <a:r>
              <a:rPr lang="en-GB" dirty="0"/>
              <a:t>Observational study	</a:t>
            </a:r>
          </a:p>
        </p:txBody>
      </p:sp>
      <p:sp>
        <p:nvSpPr>
          <p:cNvPr id="6" name="Content Placeholder 5"/>
          <p:cNvSpPr>
            <a:spLocks noGrp="1"/>
          </p:cNvSpPr>
          <p:nvPr>
            <p:ph sz="half" idx="2"/>
          </p:nvPr>
        </p:nvSpPr>
        <p:spPr/>
        <p:txBody>
          <a:bodyPr/>
          <a:lstStyle/>
          <a:p>
            <a:r>
              <a:rPr lang="en-GB" sz="2600" dirty="0"/>
              <a:t>Patients that are not suitable for enrolling in the trial (e.g. penicillin allergy) or refusing to consent into Trial can enter the observational study</a:t>
            </a:r>
          </a:p>
          <a:p>
            <a:r>
              <a:rPr lang="en-GB" sz="2600" dirty="0"/>
              <a:t>Patients still have option swabs &amp; spirometry</a:t>
            </a:r>
          </a:p>
        </p:txBody>
      </p:sp>
      <p:sp>
        <p:nvSpPr>
          <p:cNvPr id="7" name="Text Placeholder 6"/>
          <p:cNvSpPr>
            <a:spLocks noGrp="1"/>
          </p:cNvSpPr>
          <p:nvPr>
            <p:ph type="body" sz="quarter" idx="3"/>
          </p:nvPr>
        </p:nvSpPr>
        <p:spPr/>
        <p:txBody>
          <a:bodyPr/>
          <a:lstStyle/>
          <a:p>
            <a:r>
              <a:rPr lang="en-GB" dirty="0"/>
              <a:t>Drug Trial</a:t>
            </a:r>
          </a:p>
        </p:txBody>
      </p:sp>
      <p:sp>
        <p:nvSpPr>
          <p:cNvPr id="8" name="Content Placeholder 7"/>
          <p:cNvSpPr>
            <a:spLocks noGrp="1"/>
          </p:cNvSpPr>
          <p:nvPr>
            <p:ph sz="quarter" idx="4"/>
          </p:nvPr>
        </p:nvSpPr>
        <p:spPr/>
        <p:txBody>
          <a:bodyPr>
            <a:normAutofit/>
          </a:bodyPr>
          <a:lstStyle/>
          <a:p>
            <a:r>
              <a:rPr lang="en-GB" sz="2600" dirty="0"/>
              <a:t>Weekly (Mon- Fri) temperature monitoring of IMP</a:t>
            </a:r>
          </a:p>
          <a:p>
            <a:r>
              <a:rPr lang="en-GB" sz="2600" dirty="0"/>
              <a:t>Pharmacovigilance – delegated responsibility for signing out the IMP</a:t>
            </a:r>
          </a:p>
          <a:p>
            <a:r>
              <a:rPr lang="en-GB" sz="2600" dirty="0"/>
              <a:t>SAE reporting in a timely fashion (on line preferred) </a:t>
            </a:r>
          </a:p>
          <a:p>
            <a:pPr marL="0" indent="0">
              <a:buNone/>
            </a:pPr>
            <a:endParaRPr lang="en-GB" sz="2600" dirty="0"/>
          </a:p>
        </p:txBody>
      </p:sp>
      <p:pic>
        <p:nvPicPr>
          <p:cNvPr id="9" name="Picture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288" y="184150"/>
            <a:ext cx="5219700" cy="361950"/>
          </a:xfrm>
          <a:prstGeom prst="rect">
            <a:avLst/>
          </a:prstGeom>
          <a:noFill/>
          <a:ln>
            <a:noFill/>
          </a:ln>
        </p:spPr>
      </p:pic>
      <p:sp>
        <p:nvSpPr>
          <p:cNvPr id="2" name="Footer Placeholder 1"/>
          <p:cNvSpPr>
            <a:spLocks noGrp="1"/>
          </p:cNvSpPr>
          <p:nvPr>
            <p:ph type="ftr" sz="quarter" idx="11"/>
          </p:nvPr>
        </p:nvSpPr>
        <p:spPr>
          <a:xfrm>
            <a:off x="4040188" y="6339098"/>
            <a:ext cx="4114800" cy="365125"/>
          </a:xfrm>
        </p:spPr>
        <p:txBody>
          <a:bodyPr/>
          <a:lstStyle/>
          <a:p>
            <a:r>
              <a:rPr lang="en-US"/>
              <a:t>ARTIC PC Practice Training Presentation V6.2 Date 14/02/2019</a:t>
            </a:r>
            <a:endParaRPr lang="en-GB" dirty="0"/>
          </a:p>
        </p:txBody>
      </p:sp>
      <p:sp>
        <p:nvSpPr>
          <p:cNvPr id="3" name="Slide Number Placeholder 2"/>
          <p:cNvSpPr>
            <a:spLocks noGrp="1"/>
          </p:cNvSpPr>
          <p:nvPr>
            <p:ph type="sldNum" sz="quarter" idx="12"/>
          </p:nvPr>
        </p:nvSpPr>
        <p:spPr/>
        <p:txBody>
          <a:bodyPr/>
          <a:lstStyle/>
          <a:p>
            <a:fld id="{58569A04-147A-4184-B7C0-00A95B0789F2}" type="slidenum">
              <a:rPr lang="en-GB" smtClean="0"/>
              <a:t>11</a:t>
            </a:fld>
            <a:endParaRPr lang="en-GB"/>
          </a:p>
        </p:txBody>
      </p:sp>
    </p:spTree>
    <p:extLst>
      <p:ext uri="{BB962C8B-B14F-4D97-AF65-F5344CB8AC3E}">
        <p14:creationId xmlns:p14="http://schemas.microsoft.com/office/powerpoint/2010/main" val="2964275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GCP for ARTIC PC</a:t>
            </a:r>
          </a:p>
        </p:txBody>
      </p:sp>
      <p:sp>
        <p:nvSpPr>
          <p:cNvPr id="3" name="Content Placeholder 2"/>
          <p:cNvSpPr>
            <a:spLocks noGrp="1"/>
          </p:cNvSpPr>
          <p:nvPr>
            <p:ph idx="1"/>
          </p:nvPr>
        </p:nvSpPr>
        <p:spPr/>
        <p:txBody>
          <a:bodyPr>
            <a:noAutofit/>
          </a:bodyPr>
          <a:lstStyle/>
          <a:p>
            <a:r>
              <a:rPr lang="en-GB" sz="2600" dirty="0"/>
              <a:t>Only the </a:t>
            </a:r>
            <a:r>
              <a:rPr lang="en-GB" sz="2600" b="1" dirty="0"/>
              <a:t>parent or legal guardian </a:t>
            </a:r>
            <a:r>
              <a:rPr lang="en-GB" sz="2600" dirty="0"/>
              <a:t>can give consent for a child, the child can give assent </a:t>
            </a:r>
          </a:p>
          <a:p>
            <a:r>
              <a:rPr lang="en-GB" altLang="en-US" sz="2600" dirty="0"/>
              <a:t>As Local Investigator (usually a GP) can delegate duties but NOT responsibility with oversight of safety</a:t>
            </a:r>
          </a:p>
          <a:p>
            <a:r>
              <a:rPr lang="en-GB" altLang="en-US" sz="2600" dirty="0"/>
              <a:t>All staff involved need to understand the Protocol</a:t>
            </a:r>
          </a:p>
          <a:p>
            <a:r>
              <a:rPr lang="en-GB" altLang="en-US" sz="2600" dirty="0"/>
              <a:t>All staff involved need to recognise the use of the ISF</a:t>
            </a:r>
          </a:p>
          <a:p>
            <a:r>
              <a:rPr lang="en-GB" altLang="en-US" sz="2600" dirty="0"/>
              <a:t>Receive informed consent (and record in the medical notes)</a:t>
            </a:r>
          </a:p>
          <a:p>
            <a:r>
              <a:rPr lang="en-GB" altLang="en-US" sz="2600" dirty="0"/>
              <a:t>Complete the CRF </a:t>
            </a:r>
          </a:p>
          <a:p>
            <a:r>
              <a:rPr lang="en-GB" altLang="en-US" sz="2600" dirty="0"/>
              <a:t>Recognise when things have gone wrong and report them early e.g. Protocol breach, SAE</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63104"/>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12</a:t>
            </a:fld>
            <a:endParaRPr lang="en-GB"/>
          </a:p>
        </p:txBody>
      </p:sp>
    </p:spTree>
    <p:extLst>
      <p:ext uri="{BB962C8B-B14F-4D97-AF65-F5344CB8AC3E}">
        <p14:creationId xmlns:p14="http://schemas.microsoft.com/office/powerpoint/2010/main" val="4232570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a:bodyPr>
          <a:lstStyle/>
          <a:p>
            <a:pPr algn="ctr"/>
            <a:r>
              <a:rPr lang="en-GB" sz="3200" b="1" u="sng" dirty="0"/>
              <a:t>Completing the Informed Consent Form</a:t>
            </a:r>
          </a:p>
        </p:txBody>
      </p:sp>
      <p:sp>
        <p:nvSpPr>
          <p:cNvPr id="3" name="Content Placeholder 2"/>
          <p:cNvSpPr>
            <a:spLocks noGrp="1"/>
          </p:cNvSpPr>
          <p:nvPr>
            <p:ph idx="1"/>
          </p:nvPr>
        </p:nvSpPr>
        <p:spPr/>
        <p:txBody>
          <a:bodyPr>
            <a:normAutofit fontScale="85000" lnSpcReduction="20000"/>
          </a:bodyPr>
          <a:lstStyle/>
          <a:p>
            <a:pPr marL="0" indent="0">
              <a:buNone/>
            </a:pPr>
            <a:endParaRPr lang="en-GB" dirty="0"/>
          </a:p>
          <a:p>
            <a:r>
              <a:rPr lang="en-GB" sz="3100" dirty="0"/>
              <a:t>Make sure </a:t>
            </a:r>
            <a:r>
              <a:rPr lang="en-GB" sz="3100" u="sng" dirty="0"/>
              <a:t>parent</a:t>
            </a:r>
            <a:r>
              <a:rPr lang="en-GB" sz="3100" dirty="0"/>
              <a:t> (or legal guardian) </a:t>
            </a:r>
            <a:r>
              <a:rPr lang="en-GB" sz="3100" u="sng" dirty="0"/>
              <a:t>initials boxes </a:t>
            </a:r>
            <a:r>
              <a:rPr lang="en-GB" sz="3100" dirty="0"/>
              <a:t>appropriately &amp; signs and dates at the bottom of the page. Person taking consent must also sign &amp; date the form. 1 copy to each of the following;</a:t>
            </a:r>
          </a:p>
          <a:p>
            <a:pPr lvl="2">
              <a:buFont typeface="Wingdings" panose="05000000000000000000" pitchFamily="2" charset="2"/>
              <a:buChar char="q"/>
            </a:pPr>
            <a:r>
              <a:rPr lang="en-GB" dirty="0"/>
              <a:t>Patient </a:t>
            </a:r>
          </a:p>
          <a:p>
            <a:pPr lvl="2">
              <a:buFont typeface="Wingdings" panose="05000000000000000000" pitchFamily="2" charset="2"/>
              <a:buChar char="q"/>
            </a:pPr>
            <a:r>
              <a:rPr lang="en-GB" dirty="0"/>
              <a:t>ARTIC PC team</a:t>
            </a:r>
          </a:p>
          <a:p>
            <a:pPr lvl="2">
              <a:buFont typeface="Wingdings" panose="05000000000000000000" pitchFamily="2" charset="2"/>
              <a:buChar char="q"/>
            </a:pPr>
            <a:r>
              <a:rPr lang="en-GB" dirty="0"/>
              <a:t>Patients notes</a:t>
            </a:r>
          </a:p>
          <a:p>
            <a:pPr lvl="2">
              <a:buFont typeface="Wingdings" panose="05000000000000000000" pitchFamily="2" charset="2"/>
              <a:buChar char="q"/>
            </a:pPr>
            <a:r>
              <a:rPr lang="en-GB" dirty="0"/>
              <a:t>Site file</a:t>
            </a:r>
          </a:p>
          <a:p>
            <a:pPr lvl="1">
              <a:buFont typeface="Courier New" panose="02070309020205020404" pitchFamily="49" charset="0"/>
              <a:buChar char="o"/>
            </a:pPr>
            <a:endParaRPr lang="en-GB" dirty="0"/>
          </a:p>
          <a:p>
            <a:r>
              <a:rPr lang="en-GB" sz="3100" dirty="0"/>
              <a:t>Take patient assent as/when appropriate only</a:t>
            </a:r>
          </a:p>
          <a:p>
            <a:r>
              <a:rPr lang="en-GB" sz="3100" dirty="0"/>
              <a:t>Consent to contact carer (for the study team to contact them)</a:t>
            </a:r>
          </a:p>
          <a:p>
            <a:pPr marL="0" indent="0">
              <a:buNone/>
            </a:pPr>
            <a:r>
              <a:rPr lang="en-GB" sz="3100" b="1" dirty="0"/>
              <a:t>NB</a:t>
            </a:r>
            <a:r>
              <a:rPr lang="en-GB" sz="3100" dirty="0"/>
              <a:t> only those with parental or legal guardianship can consent for a child to take part in research unlike clinical care</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63104"/>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13</a:t>
            </a:fld>
            <a:endParaRPr lang="en-GB"/>
          </a:p>
        </p:txBody>
      </p:sp>
    </p:spTree>
    <p:extLst>
      <p:ext uri="{BB962C8B-B14F-4D97-AF65-F5344CB8AC3E}">
        <p14:creationId xmlns:p14="http://schemas.microsoft.com/office/powerpoint/2010/main" val="1416315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1347"/>
            <a:ext cx="10515600" cy="1325563"/>
          </a:xfrm>
        </p:spPr>
        <p:txBody>
          <a:bodyPr>
            <a:normAutofit/>
          </a:bodyPr>
          <a:lstStyle/>
          <a:p>
            <a:pPr algn="ctr"/>
            <a:r>
              <a:rPr lang="en-GB" sz="3200" b="1" u="sng" dirty="0"/>
              <a:t>Randomising patients</a:t>
            </a:r>
          </a:p>
        </p:txBody>
      </p:sp>
      <p:sp>
        <p:nvSpPr>
          <p:cNvPr id="3" name="Content Placeholder 2"/>
          <p:cNvSpPr>
            <a:spLocks noGrp="1"/>
          </p:cNvSpPr>
          <p:nvPr>
            <p:ph idx="1"/>
          </p:nvPr>
        </p:nvSpPr>
        <p:spPr/>
        <p:txBody>
          <a:bodyPr>
            <a:normAutofit/>
          </a:bodyPr>
          <a:lstStyle/>
          <a:p>
            <a:r>
              <a:rPr lang="en-GB" sz="2600" dirty="0"/>
              <a:t>Recruiting clinician to dispense sequentially numbered pre-prepared randomised packs</a:t>
            </a:r>
          </a:p>
          <a:p>
            <a:r>
              <a:rPr lang="en-GB" sz="2600" dirty="0"/>
              <a:t>Dispensing clinician will be blind to which group patients have been randomised to</a:t>
            </a:r>
          </a:p>
          <a:p>
            <a:r>
              <a:rPr lang="en-GB" sz="2600" dirty="0"/>
              <a:t>Prepare the IMP – instructions and dosing information provided</a:t>
            </a:r>
          </a:p>
          <a:p>
            <a:r>
              <a:rPr lang="en-GB" sz="2600" dirty="0"/>
              <a:t>Label the IMP (child’s name and dose) box and bottles, explain if not making up all 3 bottles (as based on weight if small will not need 3)</a:t>
            </a:r>
          </a:p>
          <a:p>
            <a:r>
              <a:rPr lang="en-GB" sz="2600" dirty="0"/>
              <a:t>Unblinding Card with 24 hours unblinding service </a:t>
            </a:r>
            <a:r>
              <a:rPr lang="en-GB" sz="2600" dirty="0" err="1"/>
              <a:t>tel</a:t>
            </a:r>
            <a:r>
              <a:rPr lang="en-GB" sz="2600" dirty="0"/>
              <a:t> </a:t>
            </a:r>
            <a:r>
              <a:rPr lang="en-GB" sz="2600" dirty="0" err="1"/>
              <a:t>num</a:t>
            </a:r>
            <a:r>
              <a:rPr lang="en-GB" sz="2600" dirty="0"/>
              <a:t> – PT advised to keep on them</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14</a:t>
            </a:fld>
            <a:endParaRPr lang="en-GB"/>
          </a:p>
        </p:txBody>
      </p:sp>
    </p:spTree>
    <p:extLst>
      <p:ext uri="{BB962C8B-B14F-4D97-AF65-F5344CB8AC3E}">
        <p14:creationId xmlns:p14="http://schemas.microsoft.com/office/powerpoint/2010/main" val="1667640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a:bodyPr>
          <a:lstStyle/>
          <a:p>
            <a:pPr algn="ctr"/>
            <a:r>
              <a:rPr lang="en-GB" sz="3200" b="1" u="sng" dirty="0"/>
              <a:t>Completing the screening/baseline CRF 1</a:t>
            </a:r>
          </a:p>
        </p:txBody>
      </p:sp>
      <p:sp>
        <p:nvSpPr>
          <p:cNvPr id="3" name="Content Placeholder 2"/>
          <p:cNvSpPr>
            <a:spLocks noGrp="1"/>
          </p:cNvSpPr>
          <p:nvPr>
            <p:ph idx="1"/>
          </p:nvPr>
        </p:nvSpPr>
        <p:spPr/>
        <p:txBody>
          <a:bodyPr/>
          <a:lstStyle/>
          <a:p>
            <a:r>
              <a:rPr lang="en-GB" sz="2600" dirty="0"/>
              <a:t>Option to complete via ARTIC PC online database</a:t>
            </a:r>
          </a:p>
          <a:p>
            <a:r>
              <a:rPr lang="en-GB" sz="2600" dirty="0">
                <a:hlinkClick r:id="rId2"/>
              </a:rPr>
              <a:t>https://www.researchonline.org/ </a:t>
            </a:r>
            <a:endParaRPr lang="en-GB" sz="2600" dirty="0"/>
          </a:p>
          <a:p>
            <a:pPr marL="0" indent="0">
              <a:buNone/>
            </a:pPr>
            <a:r>
              <a:rPr lang="en-GB" sz="2600" b="1" dirty="0"/>
              <a:t>or</a:t>
            </a:r>
            <a:r>
              <a:rPr lang="en-GB" sz="2600" dirty="0"/>
              <a:t> to complete in paper first then </a:t>
            </a:r>
            <a:r>
              <a:rPr lang="en-GB" sz="2600" u="sng" dirty="0"/>
              <a:t>transfer</a:t>
            </a:r>
            <a:r>
              <a:rPr lang="en-GB" sz="2600" dirty="0"/>
              <a:t> to ARTIC PC database</a:t>
            </a:r>
          </a:p>
          <a:p>
            <a:endParaRPr lang="en-GB" sz="2600" dirty="0"/>
          </a:p>
          <a:p>
            <a:r>
              <a:rPr lang="en-GB" sz="2600" dirty="0"/>
              <a:t>Includes:</a:t>
            </a:r>
            <a:endParaRPr lang="en-GB" dirty="0"/>
          </a:p>
          <a:p>
            <a:pPr lvl="1"/>
            <a:r>
              <a:rPr lang="en-GB" sz="2200" dirty="0"/>
              <a:t>Inclusion/exclusion criteria</a:t>
            </a:r>
          </a:p>
          <a:p>
            <a:pPr lvl="1"/>
            <a:r>
              <a:rPr lang="en-GB" sz="2200" dirty="0"/>
              <a:t>Background information</a:t>
            </a:r>
          </a:p>
          <a:p>
            <a:pPr lvl="1"/>
            <a:r>
              <a:rPr lang="en-GB" sz="2200" dirty="0"/>
              <a:t>Symptom description</a:t>
            </a:r>
          </a:p>
          <a:p>
            <a:pPr lvl="1"/>
            <a:r>
              <a:rPr lang="en-GB" sz="2200" dirty="0"/>
              <a:t>Clinical examination (Temperature, HR, RR, O2 </a:t>
            </a:r>
            <a:r>
              <a:rPr lang="en-GB" sz="2200" dirty="0" err="1"/>
              <a:t>sats</a:t>
            </a:r>
            <a:r>
              <a:rPr lang="en-GB" sz="2200" dirty="0"/>
              <a:t>, Capillary refill)</a:t>
            </a:r>
          </a:p>
          <a:p>
            <a:pPr lvl="1"/>
            <a:r>
              <a:rPr lang="en-GB" sz="2200" dirty="0"/>
              <a:t>Medication advice </a:t>
            </a:r>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15</a:t>
            </a:fld>
            <a:endParaRPr lang="en-GB"/>
          </a:p>
        </p:txBody>
      </p:sp>
    </p:spTree>
    <p:extLst>
      <p:ext uri="{BB962C8B-B14F-4D97-AF65-F5344CB8AC3E}">
        <p14:creationId xmlns:p14="http://schemas.microsoft.com/office/powerpoint/2010/main" val="992760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13569"/>
            <a:ext cx="10515600" cy="1325563"/>
          </a:xfrm>
        </p:spPr>
        <p:txBody>
          <a:bodyPr>
            <a:normAutofit/>
          </a:bodyPr>
          <a:lstStyle/>
          <a:p>
            <a:pPr algn="ctr"/>
            <a:r>
              <a:rPr lang="en-GB" sz="3200" b="1" u="sng" dirty="0"/>
              <a:t>Throat swab</a:t>
            </a:r>
          </a:p>
        </p:txBody>
      </p:sp>
      <p:sp>
        <p:nvSpPr>
          <p:cNvPr id="3" name="Content Placeholder 2"/>
          <p:cNvSpPr>
            <a:spLocks noGrp="1"/>
          </p:cNvSpPr>
          <p:nvPr>
            <p:ph idx="1"/>
          </p:nvPr>
        </p:nvSpPr>
        <p:spPr/>
        <p:txBody>
          <a:bodyPr>
            <a:normAutofit fontScale="92500" lnSpcReduction="10000"/>
          </a:bodyPr>
          <a:lstStyle/>
          <a:p>
            <a:r>
              <a:rPr lang="en-GB" dirty="0"/>
              <a:t>Check did the parent/legal guardian initial the box for the (optional) throat swab on the consent form?</a:t>
            </a:r>
          </a:p>
          <a:p>
            <a:r>
              <a:rPr lang="en-GB" dirty="0"/>
              <a:t>Complete the swab requisition form in patient pack (remember to include the Patient Number) &amp; send a copy to the study team (</a:t>
            </a:r>
            <a:r>
              <a:rPr lang="en-GB" dirty="0">
                <a:solidFill>
                  <a:schemeClr val="accent6"/>
                </a:solidFill>
              </a:rPr>
              <a:t>green top </a:t>
            </a:r>
            <a:r>
              <a:rPr lang="en-GB" dirty="0"/>
              <a:t>first</a:t>
            </a:r>
            <a:r>
              <a:rPr lang="en-GB" dirty="0">
                <a:solidFill>
                  <a:schemeClr val="accent6"/>
                </a:solidFill>
              </a:rPr>
              <a:t> </a:t>
            </a:r>
            <a:r>
              <a:rPr lang="en-GB" dirty="0"/>
              <a:t>and only </a:t>
            </a:r>
            <a:r>
              <a:rPr lang="en-GB" dirty="0">
                <a:solidFill>
                  <a:srgbClr val="7030A0"/>
                </a:solidFill>
              </a:rPr>
              <a:t>purple</a:t>
            </a:r>
            <a:r>
              <a:rPr lang="en-GB" dirty="0"/>
              <a:t> </a:t>
            </a:r>
            <a:r>
              <a:rPr lang="en-GB" dirty="0">
                <a:solidFill>
                  <a:srgbClr val="7030A0"/>
                </a:solidFill>
              </a:rPr>
              <a:t>top</a:t>
            </a:r>
            <a:r>
              <a:rPr lang="en-GB" dirty="0"/>
              <a:t> if consent to store)</a:t>
            </a:r>
          </a:p>
          <a:p>
            <a:r>
              <a:rPr lang="en-GB" dirty="0"/>
              <a:t>Label the swabs (3 minimum e.g. </a:t>
            </a:r>
            <a:r>
              <a:rPr lang="en-GB" dirty="0" err="1"/>
              <a:t>DoB</a:t>
            </a:r>
            <a:r>
              <a:rPr lang="en-GB" dirty="0"/>
              <a:t>, first and last names)</a:t>
            </a:r>
          </a:p>
          <a:p>
            <a:r>
              <a:rPr lang="en-GB" dirty="0"/>
              <a:t>Remember to complete the PID on the swab bottles (sticky labels provided)</a:t>
            </a:r>
          </a:p>
          <a:p>
            <a:r>
              <a:rPr lang="en-GB" dirty="0"/>
              <a:t>Complete the ARTIC PC online database form</a:t>
            </a:r>
          </a:p>
          <a:p>
            <a:r>
              <a:rPr lang="en-GB" dirty="0"/>
              <a:t>Complete the pathology throat swab requisition form in patient pack (remember to include the Patient Number) Send sample(s) to the right lab via the sealable pack provided </a:t>
            </a:r>
          </a:p>
          <a:p>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16</a:t>
            </a:fld>
            <a:endParaRPr lang="en-GB"/>
          </a:p>
        </p:txBody>
      </p:sp>
    </p:spTree>
    <p:extLst>
      <p:ext uri="{BB962C8B-B14F-4D97-AF65-F5344CB8AC3E}">
        <p14:creationId xmlns:p14="http://schemas.microsoft.com/office/powerpoint/2010/main" val="9574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dirty="0"/>
              <a:t>Practical tips</a:t>
            </a:r>
          </a:p>
          <a:p>
            <a:pPr marL="0" indent="0" algn="ctr">
              <a:buNone/>
            </a:pPr>
            <a:r>
              <a:rPr lang="en-GB" dirty="0"/>
              <a:t>Remember to add 3 identifiers to the samples and requisition forms like any clinical sample plus the  ARTIC PID</a:t>
            </a:r>
          </a:p>
          <a:p>
            <a:pPr marL="0" indent="0" algn="ctr">
              <a:buNone/>
            </a:pPr>
            <a:r>
              <a:rPr lang="en-GB" dirty="0"/>
              <a:t>Remember to add your post code to the back of the box of swabs</a:t>
            </a:r>
          </a:p>
        </p:txBody>
      </p:sp>
      <p:sp>
        <p:nvSpPr>
          <p:cNvPr id="4" name="Footer Placeholder 3"/>
          <p:cNvSpPr>
            <a:spLocks noGrp="1"/>
          </p:cNvSpPr>
          <p:nvPr>
            <p:ph type="ftr" sz="quarter" idx="11"/>
          </p:nvPr>
        </p:nvSpPr>
        <p:spPr/>
        <p:txBody>
          <a:bodyPr/>
          <a:lstStyle/>
          <a:p>
            <a:r>
              <a:rPr lang="en-US"/>
              <a:t>ARTIC PC Practice Training Presentation V6.2 Date 14/02/2019</a:t>
            </a:r>
            <a:endParaRPr lang="en-GB" dirty="0"/>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sp>
        <p:nvSpPr>
          <p:cNvPr id="6" name="Slide Number Placeholder 5"/>
          <p:cNvSpPr>
            <a:spLocks noGrp="1"/>
          </p:cNvSpPr>
          <p:nvPr>
            <p:ph type="sldNum" sz="quarter" idx="12"/>
          </p:nvPr>
        </p:nvSpPr>
        <p:spPr/>
        <p:txBody>
          <a:bodyPr/>
          <a:lstStyle/>
          <a:p>
            <a:fld id="{58569A04-147A-4184-B7C0-00A95B0789F2}" type="slidenum">
              <a:rPr lang="en-GB" smtClean="0"/>
              <a:t>17</a:t>
            </a:fld>
            <a:endParaRPr lang="en-GB"/>
          </a:p>
        </p:txBody>
      </p:sp>
    </p:spTree>
    <p:extLst>
      <p:ext uri="{BB962C8B-B14F-4D97-AF65-F5344CB8AC3E}">
        <p14:creationId xmlns:p14="http://schemas.microsoft.com/office/powerpoint/2010/main" val="4052030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477" y="783981"/>
            <a:ext cx="10527323" cy="1041644"/>
          </a:xfrm>
        </p:spPr>
        <p:txBody>
          <a:bodyPr>
            <a:normAutofit/>
          </a:bodyPr>
          <a:lstStyle/>
          <a:p>
            <a:pPr algn="ctr"/>
            <a:r>
              <a:rPr lang="en-GB" sz="3200" b="1" u="sng" dirty="0"/>
              <a:t>Practical tips</a:t>
            </a:r>
          </a:p>
        </p:txBody>
      </p:sp>
      <p:sp>
        <p:nvSpPr>
          <p:cNvPr id="3" name="Content Placeholder 2"/>
          <p:cNvSpPr>
            <a:spLocks noGrp="1"/>
          </p:cNvSpPr>
          <p:nvPr>
            <p:ph idx="1"/>
          </p:nvPr>
        </p:nvSpPr>
        <p:spPr>
          <a:xfrm>
            <a:off x="838200" y="2187574"/>
            <a:ext cx="10515600" cy="4351338"/>
          </a:xfrm>
        </p:spPr>
        <p:txBody>
          <a:bodyPr/>
          <a:lstStyle/>
          <a:p>
            <a:pPr marL="0" indent="0" algn="ctr">
              <a:buNone/>
            </a:pPr>
            <a:r>
              <a:rPr lang="en-GB" dirty="0"/>
              <a:t>Remember we can pay out of pocket expenses if necessary</a:t>
            </a:r>
          </a:p>
        </p:txBody>
      </p:sp>
      <p:sp>
        <p:nvSpPr>
          <p:cNvPr id="4" name="Footer Placeholder 3"/>
          <p:cNvSpPr>
            <a:spLocks noGrp="1"/>
          </p:cNvSpPr>
          <p:nvPr>
            <p:ph type="ftr" sz="quarter" idx="11"/>
          </p:nvPr>
        </p:nvSpPr>
        <p:spPr/>
        <p:txBody>
          <a:bodyPr/>
          <a:lstStyle/>
          <a:p>
            <a:r>
              <a:rPr lang="en-US"/>
              <a:t>ARTIC PC Practice Training Presentation V6.2 Date 14/02/2019</a:t>
            </a:r>
            <a:endParaRPr lang="en-GB" dirty="0"/>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sp>
        <p:nvSpPr>
          <p:cNvPr id="6" name="Slide Number Placeholder 5"/>
          <p:cNvSpPr>
            <a:spLocks noGrp="1"/>
          </p:cNvSpPr>
          <p:nvPr>
            <p:ph type="sldNum" sz="quarter" idx="12"/>
          </p:nvPr>
        </p:nvSpPr>
        <p:spPr/>
        <p:txBody>
          <a:bodyPr/>
          <a:lstStyle/>
          <a:p>
            <a:fld id="{58569A04-147A-4184-B7C0-00A95B0789F2}" type="slidenum">
              <a:rPr lang="en-GB" smtClean="0"/>
              <a:t>18</a:t>
            </a:fld>
            <a:endParaRPr lang="en-GB"/>
          </a:p>
        </p:txBody>
      </p:sp>
    </p:spTree>
    <p:extLst>
      <p:ext uri="{BB962C8B-B14F-4D97-AF65-F5344CB8AC3E}">
        <p14:creationId xmlns:p14="http://schemas.microsoft.com/office/powerpoint/2010/main" val="2783370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Study medication</a:t>
            </a:r>
          </a:p>
        </p:txBody>
      </p:sp>
      <p:sp>
        <p:nvSpPr>
          <p:cNvPr id="3" name="Content Placeholder 2"/>
          <p:cNvSpPr>
            <a:spLocks noGrp="1"/>
          </p:cNvSpPr>
          <p:nvPr>
            <p:ph idx="1"/>
          </p:nvPr>
        </p:nvSpPr>
        <p:spPr/>
        <p:txBody>
          <a:bodyPr>
            <a:normAutofit/>
          </a:bodyPr>
          <a:lstStyle/>
          <a:p>
            <a:r>
              <a:rPr lang="en-GB" sz="2600" dirty="0"/>
              <a:t>Medication to be titrated depending upon child’s weight as taken at the initial visit – Dosing table provided </a:t>
            </a:r>
          </a:p>
          <a:p>
            <a:r>
              <a:rPr lang="en-GB" sz="2600" dirty="0"/>
              <a:t>A nurse or HCA can give the medication to a recruit although you may want a ‘counter signature’ on the </a:t>
            </a:r>
            <a:r>
              <a:rPr lang="en-GB" sz="2600" b="1" dirty="0"/>
              <a:t>drug accountability form </a:t>
            </a:r>
            <a:r>
              <a:rPr lang="en-GB" sz="2600" dirty="0"/>
              <a:t>(this does not need to be a GP or nurse prescriber)</a:t>
            </a:r>
          </a:p>
          <a:p>
            <a:r>
              <a:rPr lang="en-GB" sz="2600" dirty="0"/>
              <a:t>Advice to parents/guardians:</a:t>
            </a:r>
          </a:p>
          <a:p>
            <a:pPr lvl="1"/>
            <a:r>
              <a:rPr lang="en-GB" sz="2200" dirty="0"/>
              <a:t>Medication to be stored in the fridge once it is made up</a:t>
            </a:r>
          </a:p>
          <a:p>
            <a:pPr lvl="1"/>
            <a:r>
              <a:rPr lang="en-GB" sz="2200" dirty="0"/>
              <a:t>Medication to be taken 3 times a day for 7 days</a:t>
            </a:r>
          </a:p>
          <a:p>
            <a:pPr lvl="1"/>
            <a:r>
              <a:rPr lang="en-GB" sz="2200" dirty="0"/>
              <a:t>They can also medicate with ibuprofen or paracetamol</a:t>
            </a:r>
          </a:p>
          <a:p>
            <a:pPr lvl="1"/>
            <a:r>
              <a:rPr lang="en-GB" sz="2200" dirty="0"/>
              <a:t>Seek medical assistance again of symptoms progress – normal safety netting advice</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19</a:t>
            </a:fld>
            <a:endParaRPr lang="en-GB"/>
          </a:p>
        </p:txBody>
      </p:sp>
    </p:spTree>
    <p:extLst>
      <p:ext uri="{BB962C8B-B14F-4D97-AF65-F5344CB8AC3E}">
        <p14:creationId xmlns:p14="http://schemas.microsoft.com/office/powerpoint/2010/main" val="253635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latin typeface="Calibri Light" panose="020F0302020204030204" pitchFamily="34" charset="0"/>
              </a:rPr>
              <a:t>Funding, Sponsorship &amp; Management</a:t>
            </a:r>
          </a:p>
        </p:txBody>
      </p:sp>
      <p:sp>
        <p:nvSpPr>
          <p:cNvPr id="3" name="Content Placeholder 2"/>
          <p:cNvSpPr>
            <a:spLocks noGrp="1"/>
          </p:cNvSpPr>
          <p:nvPr>
            <p:ph idx="1"/>
          </p:nvPr>
        </p:nvSpPr>
        <p:spPr/>
        <p:txBody>
          <a:bodyPr/>
          <a:lstStyle/>
          <a:p>
            <a:pPr marL="0" indent="0" algn="ctr">
              <a:buNone/>
            </a:pPr>
            <a:r>
              <a:rPr lang="en-GB" sz="2000" b="1" dirty="0"/>
              <a:t>Funding – </a:t>
            </a:r>
            <a:r>
              <a:rPr lang="en-GB" sz="2000" dirty="0"/>
              <a:t>NIHR HTA Programme 13 34 64</a:t>
            </a:r>
          </a:p>
          <a:p>
            <a:pPr marL="0" indent="0" algn="ctr">
              <a:buNone/>
            </a:pPr>
            <a:r>
              <a:rPr lang="en-GB" sz="2000" b="1" dirty="0"/>
              <a:t>Sponsor – </a:t>
            </a:r>
            <a:r>
              <a:rPr lang="en-GB" sz="2000" dirty="0"/>
              <a:t>University of Southampton</a:t>
            </a:r>
          </a:p>
          <a:p>
            <a:pPr marL="0" indent="0" algn="ctr">
              <a:buNone/>
            </a:pPr>
            <a:r>
              <a:rPr lang="en-GB" sz="2000" b="1" dirty="0"/>
              <a:t>Ethics – </a:t>
            </a:r>
            <a:r>
              <a:rPr lang="en-GB" sz="2000" dirty="0"/>
              <a:t>Approved by SW Central Bristol Research Ethics Committee</a:t>
            </a:r>
            <a:endParaRPr lang="en-GB" sz="2000" b="1" dirty="0"/>
          </a:p>
          <a:p>
            <a:pPr marL="0" indent="0" algn="ctr">
              <a:buNone/>
            </a:pPr>
            <a:r>
              <a:rPr lang="en-GB" sz="2000" b="1" u="sng" dirty="0"/>
              <a:t>Study Management:</a:t>
            </a:r>
          </a:p>
          <a:p>
            <a:pPr marL="0" indent="0" algn="ctr">
              <a:buNone/>
            </a:pPr>
            <a:r>
              <a:rPr lang="en-GB" sz="2000" b="1" dirty="0"/>
              <a:t>Chief Investigator: </a:t>
            </a:r>
            <a:r>
              <a:rPr lang="en-GB" sz="2000" dirty="0"/>
              <a:t>Professor Paul Little &amp; Professor Theo Verheij</a:t>
            </a:r>
          </a:p>
          <a:p>
            <a:pPr marL="0" indent="0" algn="ctr">
              <a:buNone/>
            </a:pPr>
            <a:r>
              <a:rPr lang="en-GB" sz="2000" b="1" dirty="0"/>
              <a:t>Clinical Project Manager: </a:t>
            </a:r>
            <a:r>
              <a:rPr lang="en-GB" sz="2000" dirty="0"/>
              <a:t>Dr Gilly O’Reilly</a:t>
            </a:r>
          </a:p>
          <a:p>
            <a:pPr marL="0" indent="0" algn="ctr">
              <a:buNone/>
            </a:pPr>
            <a:r>
              <a:rPr lang="en-GB" sz="2000" b="1" dirty="0"/>
              <a:t>Clinical Trial Coordinator: </a:t>
            </a:r>
            <a:r>
              <a:rPr lang="en-GB" sz="2000" dirty="0"/>
              <a:t>Natalie Thompson</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288" y="184150"/>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2</a:t>
            </a:fld>
            <a:endParaRPr lang="en-GB"/>
          </a:p>
        </p:txBody>
      </p:sp>
    </p:spTree>
    <p:extLst>
      <p:ext uri="{BB962C8B-B14F-4D97-AF65-F5344CB8AC3E}">
        <p14:creationId xmlns:p14="http://schemas.microsoft.com/office/powerpoint/2010/main" val="142744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193097"/>
          </a:xfrm>
        </p:spPr>
        <p:txBody>
          <a:bodyPr/>
          <a:lstStyle/>
          <a:p>
            <a:r>
              <a:rPr lang="en-GB" dirty="0"/>
              <a:t>IMP</a:t>
            </a:r>
          </a:p>
        </p:txBody>
      </p:sp>
      <p:sp>
        <p:nvSpPr>
          <p:cNvPr id="3" name="Text Placeholder 2"/>
          <p:cNvSpPr>
            <a:spLocks noGrp="1"/>
          </p:cNvSpPr>
          <p:nvPr>
            <p:ph type="body" idx="1"/>
          </p:nvPr>
        </p:nvSpPr>
        <p:spPr/>
        <p:txBody>
          <a:bodyPr/>
          <a:lstStyle/>
          <a:p>
            <a:r>
              <a:rPr lang="en-GB" dirty="0"/>
              <a:t>Add </a:t>
            </a:r>
            <a:r>
              <a:rPr lang="en-US" dirty="0"/>
              <a:t>dose (blue), initials (yellow), PID (green) note MID (orange)</a:t>
            </a:r>
            <a:endParaRPr lang="en-GB" dirty="0"/>
          </a:p>
        </p:txBody>
      </p:sp>
      <p:pic>
        <p:nvPicPr>
          <p:cNvPr id="6" name="Content Placeholder 5"/>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68915" y="2425273"/>
            <a:ext cx="4912784" cy="3684588"/>
          </a:xfrm>
        </p:spPr>
      </p:pic>
      <p:sp>
        <p:nvSpPr>
          <p:cNvPr id="5" name="Text Placeholder 4"/>
          <p:cNvSpPr>
            <a:spLocks noGrp="1"/>
          </p:cNvSpPr>
          <p:nvPr>
            <p:ph type="body" sz="quarter" idx="3"/>
          </p:nvPr>
        </p:nvSpPr>
        <p:spPr/>
        <p:txBody>
          <a:bodyPr/>
          <a:lstStyle/>
          <a:p>
            <a:r>
              <a:rPr lang="en-GB" dirty="0"/>
              <a:t>Add dose (blue), initials (yellow)  note MID (orange)</a:t>
            </a:r>
          </a:p>
        </p:txBody>
      </p:sp>
      <p:pic>
        <p:nvPicPr>
          <p:cNvPr id="9" name="Content Placeholder 8"/>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rot="5400000">
            <a:off x="6804940" y="2329535"/>
            <a:ext cx="3684588" cy="4035669"/>
          </a:xfrm>
        </p:spPr>
      </p:pic>
      <p:sp>
        <p:nvSpPr>
          <p:cNvPr id="7" name="Footer Placeholder 6"/>
          <p:cNvSpPr>
            <a:spLocks noGrp="1"/>
          </p:cNvSpPr>
          <p:nvPr>
            <p:ph type="ftr" sz="quarter" idx="11"/>
          </p:nvPr>
        </p:nvSpPr>
        <p:spPr/>
        <p:txBody>
          <a:bodyPr/>
          <a:lstStyle/>
          <a:p>
            <a:r>
              <a:rPr lang="en-US"/>
              <a:t>ARTIC PC Practice Training Presentation V6.2 Date 14/02/2019</a:t>
            </a:r>
            <a:endParaRPr lang="en-GB" dirty="0"/>
          </a:p>
        </p:txBody>
      </p:sp>
      <p:pic>
        <p:nvPicPr>
          <p:cNvPr id="8" name="Picture 7"/>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288" y="184150"/>
            <a:ext cx="5219700" cy="361950"/>
          </a:xfrm>
          <a:prstGeom prst="rect">
            <a:avLst/>
          </a:prstGeom>
          <a:noFill/>
          <a:ln>
            <a:noFill/>
          </a:ln>
        </p:spPr>
      </p:pic>
      <p:cxnSp>
        <p:nvCxnSpPr>
          <p:cNvPr id="12" name="Straight Arrow Connector 11"/>
          <p:cNvCxnSpPr/>
          <p:nvPr/>
        </p:nvCxnSpPr>
        <p:spPr>
          <a:xfrm flipH="1" flipV="1">
            <a:off x="10274880" y="5187462"/>
            <a:ext cx="780378" cy="54512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6" name="Straight Arrow Connector 15"/>
          <p:cNvCxnSpPr/>
          <p:nvPr/>
        </p:nvCxnSpPr>
        <p:spPr>
          <a:xfrm flipV="1">
            <a:off x="8010402" y="4572000"/>
            <a:ext cx="439616" cy="1081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8985738" y="4721469"/>
            <a:ext cx="219808" cy="931985"/>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1" name="Straight Arrow Connector 10"/>
          <p:cNvCxnSpPr/>
          <p:nvPr/>
        </p:nvCxnSpPr>
        <p:spPr>
          <a:xfrm flipV="1">
            <a:off x="868845" y="4958710"/>
            <a:ext cx="1718618" cy="1353679"/>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p:cNvCxnSpPr/>
          <p:nvPr/>
        </p:nvCxnSpPr>
        <p:spPr>
          <a:xfrm flipV="1">
            <a:off x="304068" y="4430713"/>
            <a:ext cx="2877073" cy="405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173873" y="4633241"/>
            <a:ext cx="2507781" cy="94206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20" name="Straight Arrow Connector 19"/>
          <p:cNvCxnSpPr/>
          <p:nvPr/>
        </p:nvCxnSpPr>
        <p:spPr>
          <a:xfrm flipV="1">
            <a:off x="1327036" y="4551486"/>
            <a:ext cx="2388772" cy="2028397"/>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4" name="Slide Number Placeholder 3"/>
          <p:cNvSpPr>
            <a:spLocks noGrp="1"/>
          </p:cNvSpPr>
          <p:nvPr>
            <p:ph type="sldNum" sz="quarter" idx="12"/>
          </p:nvPr>
        </p:nvSpPr>
        <p:spPr/>
        <p:txBody>
          <a:bodyPr/>
          <a:lstStyle/>
          <a:p>
            <a:fld id="{58569A04-147A-4184-B7C0-00A95B0789F2}" type="slidenum">
              <a:rPr lang="en-GB" smtClean="0"/>
              <a:t>20</a:t>
            </a:fld>
            <a:endParaRPr lang="en-GB"/>
          </a:p>
        </p:txBody>
      </p:sp>
    </p:spTree>
    <p:extLst>
      <p:ext uri="{BB962C8B-B14F-4D97-AF65-F5344CB8AC3E}">
        <p14:creationId xmlns:p14="http://schemas.microsoft.com/office/powerpoint/2010/main" val="967070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13569"/>
            <a:ext cx="10515600" cy="1325563"/>
          </a:xfrm>
        </p:spPr>
        <p:txBody>
          <a:bodyPr>
            <a:normAutofit/>
          </a:bodyPr>
          <a:lstStyle/>
          <a:p>
            <a:pPr algn="ctr"/>
            <a:r>
              <a:rPr lang="en-GB" sz="3200" b="1" u="sng" dirty="0"/>
              <a:t>What are you asking the patient/carer to do?</a:t>
            </a:r>
          </a:p>
        </p:txBody>
      </p:sp>
      <p:sp>
        <p:nvSpPr>
          <p:cNvPr id="3" name="Content Placeholder 2"/>
          <p:cNvSpPr>
            <a:spLocks noGrp="1"/>
          </p:cNvSpPr>
          <p:nvPr>
            <p:ph idx="1"/>
          </p:nvPr>
        </p:nvSpPr>
        <p:spPr/>
        <p:txBody>
          <a:bodyPr>
            <a:normAutofit fontScale="92500" lnSpcReduction="10000"/>
          </a:bodyPr>
          <a:lstStyle/>
          <a:p>
            <a:r>
              <a:rPr lang="en-GB" dirty="0"/>
              <a:t>Initial appointment will take about 30-40minutes</a:t>
            </a:r>
          </a:p>
          <a:p>
            <a:r>
              <a:rPr lang="en-GB" dirty="0"/>
              <a:t>Parents/ legal guardians are being asked to consent their child into either a Clinical Trial or an Observational study </a:t>
            </a:r>
          </a:p>
          <a:p>
            <a:r>
              <a:rPr lang="en-GB" dirty="0"/>
              <a:t>If they consent to the Clinical Trial then they will be asked to take the study medication (either Amoxicillin or placebo) 3 times a day for 7 days</a:t>
            </a:r>
          </a:p>
          <a:p>
            <a:r>
              <a:rPr lang="en-GB" dirty="0"/>
              <a:t>Patient/Carer are being asked to complete a diary of daily &amp; weekly questions from the first day they see you for 4 weeks or more likely until their symptoms have resolved</a:t>
            </a:r>
          </a:p>
          <a:p>
            <a:r>
              <a:rPr lang="en-GB" dirty="0"/>
              <a:t>Patient/Carer to return for a 28day follow up appointment &amp; return their diary &amp; any unused study medication. Children &gt;6years will also be asked to complete a peak flow test</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0661" y="365125"/>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21</a:t>
            </a:fld>
            <a:endParaRPr lang="en-GB"/>
          </a:p>
        </p:txBody>
      </p:sp>
    </p:spTree>
    <p:extLst>
      <p:ext uri="{BB962C8B-B14F-4D97-AF65-F5344CB8AC3E}">
        <p14:creationId xmlns:p14="http://schemas.microsoft.com/office/powerpoint/2010/main" val="2351841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Models of working</a:t>
            </a:r>
          </a:p>
        </p:txBody>
      </p:sp>
      <p:sp>
        <p:nvSpPr>
          <p:cNvPr id="3" name="Content Placeholder 2"/>
          <p:cNvSpPr>
            <a:spLocks noGrp="1"/>
          </p:cNvSpPr>
          <p:nvPr>
            <p:ph idx="1"/>
          </p:nvPr>
        </p:nvSpPr>
        <p:spPr/>
        <p:txBody>
          <a:bodyPr>
            <a:normAutofit/>
          </a:bodyPr>
          <a:lstStyle/>
          <a:p>
            <a:r>
              <a:rPr lang="en-GB" sz="2600" dirty="0"/>
              <a:t>Triage system &amp; including reception/admin team</a:t>
            </a:r>
          </a:p>
          <a:p>
            <a:r>
              <a:rPr lang="en-GB" sz="2600" dirty="0"/>
              <a:t>Double slots</a:t>
            </a:r>
          </a:p>
          <a:p>
            <a:r>
              <a:rPr lang="en-GB" sz="2600" dirty="0"/>
              <a:t>Nurse: GP shuttling model</a:t>
            </a:r>
          </a:p>
          <a:p>
            <a:r>
              <a:rPr lang="en-GB" sz="2600" dirty="0"/>
              <a:t>Time at the end of clinic</a:t>
            </a:r>
          </a:p>
          <a:p>
            <a:r>
              <a:rPr lang="en-GB" sz="2600" dirty="0"/>
              <a:t>Recruit during research slots</a:t>
            </a:r>
          </a:p>
          <a:p>
            <a:r>
              <a:rPr lang="en-GB" sz="2600" dirty="0"/>
              <a:t>If only 1 GP recruiting – sharing other workload with colleagues</a:t>
            </a:r>
          </a:p>
          <a:p>
            <a:pPr marL="0" indent="0">
              <a:buNone/>
            </a:pPr>
            <a:endParaRPr lang="en-GB" sz="26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22</a:t>
            </a:fld>
            <a:endParaRPr lang="en-GB"/>
          </a:p>
        </p:txBody>
      </p:sp>
    </p:spTree>
    <p:extLst>
      <p:ext uri="{BB962C8B-B14F-4D97-AF65-F5344CB8AC3E}">
        <p14:creationId xmlns:p14="http://schemas.microsoft.com/office/powerpoint/2010/main" val="4153601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GB" sz="3200" b="1" u="sng" dirty="0"/>
              <a:t>SAE’s</a:t>
            </a:r>
          </a:p>
        </p:txBody>
      </p:sp>
      <p:sp>
        <p:nvSpPr>
          <p:cNvPr id="5" name="Content Placeholder 4"/>
          <p:cNvSpPr>
            <a:spLocks noGrp="1"/>
          </p:cNvSpPr>
          <p:nvPr>
            <p:ph idx="1"/>
          </p:nvPr>
        </p:nvSpPr>
        <p:spPr/>
        <p:txBody>
          <a:bodyPr>
            <a:normAutofit lnSpcReduction="10000"/>
          </a:bodyPr>
          <a:lstStyle/>
          <a:p>
            <a:r>
              <a:rPr lang="en-GB" sz="2600" dirty="0"/>
              <a:t>SAE’s will be collected from the point of recruitment until day 28</a:t>
            </a:r>
          </a:p>
          <a:p>
            <a:r>
              <a:rPr lang="en-GB" sz="2600" dirty="0"/>
              <a:t>SAE’s include :</a:t>
            </a:r>
          </a:p>
          <a:p>
            <a:pPr lvl="1"/>
            <a:r>
              <a:rPr lang="en-GB" sz="2600" dirty="0"/>
              <a:t>Anaphylaxis - severe allergy requiring steroid administration</a:t>
            </a:r>
          </a:p>
          <a:p>
            <a:pPr lvl="1"/>
            <a:r>
              <a:rPr lang="en-GB" sz="2600" dirty="0"/>
              <a:t>Emergency  hospitalisation for chest problems </a:t>
            </a:r>
          </a:p>
          <a:p>
            <a:pPr lvl="1"/>
            <a:r>
              <a:rPr lang="en-GB" sz="2600" b="1" u="sng" dirty="0"/>
              <a:t>Severe </a:t>
            </a:r>
            <a:r>
              <a:rPr lang="en-GB" sz="2600" dirty="0"/>
              <a:t>Clostridium requiring hospitalisation (antibiotic related diarrhoea)</a:t>
            </a:r>
          </a:p>
          <a:p>
            <a:pPr marL="228600" lvl="1">
              <a:spcBef>
                <a:spcPts val="1000"/>
              </a:spcBef>
            </a:pPr>
            <a:r>
              <a:rPr lang="en-GB" sz="2600" dirty="0"/>
              <a:t>Must be reported within 24hours of becoming aware of the event</a:t>
            </a:r>
          </a:p>
          <a:p>
            <a:r>
              <a:rPr lang="en-GB" sz="2600" dirty="0"/>
              <a:t>Entered onto online database – preferred </a:t>
            </a:r>
          </a:p>
          <a:p>
            <a:r>
              <a:rPr lang="en-GB" sz="2600" dirty="0"/>
              <a:t>Or printed, signed as a true copy, &amp; faxed to 023 8000 2380</a:t>
            </a:r>
            <a:r>
              <a:rPr lang="en-GB" sz="2600"/>
              <a:t>. </a:t>
            </a:r>
          </a:p>
          <a:p>
            <a:r>
              <a:rPr lang="en-GB" sz="2600"/>
              <a:t>Remember </a:t>
            </a:r>
            <a:r>
              <a:rPr lang="en-GB" sz="2600" dirty="0"/>
              <a:t>to also document it in the patients medical records</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sp>
        <p:nvSpPr>
          <p:cNvPr id="2" name="Footer Placeholder 1"/>
          <p:cNvSpPr>
            <a:spLocks noGrp="1"/>
          </p:cNvSpPr>
          <p:nvPr>
            <p:ph type="ftr" sz="quarter" idx="11"/>
          </p:nvPr>
        </p:nvSpPr>
        <p:spPr/>
        <p:txBody>
          <a:bodyPr/>
          <a:lstStyle/>
          <a:p>
            <a:r>
              <a:rPr lang="en-US"/>
              <a:t>ARTIC PC Practice Training Presentation V6.2 Date 14/02/2019</a:t>
            </a:r>
            <a:endParaRPr lang="en-GB" dirty="0"/>
          </a:p>
        </p:txBody>
      </p:sp>
      <p:sp>
        <p:nvSpPr>
          <p:cNvPr id="3" name="Slide Number Placeholder 2"/>
          <p:cNvSpPr>
            <a:spLocks noGrp="1"/>
          </p:cNvSpPr>
          <p:nvPr>
            <p:ph type="sldNum" sz="quarter" idx="12"/>
          </p:nvPr>
        </p:nvSpPr>
        <p:spPr/>
        <p:txBody>
          <a:bodyPr/>
          <a:lstStyle/>
          <a:p>
            <a:fld id="{58569A04-147A-4184-B7C0-00A95B0789F2}" type="slidenum">
              <a:rPr lang="en-GB" smtClean="0"/>
              <a:t>23</a:t>
            </a:fld>
            <a:endParaRPr lang="en-GB"/>
          </a:p>
        </p:txBody>
      </p:sp>
    </p:spTree>
    <p:extLst>
      <p:ext uri="{BB962C8B-B14F-4D97-AF65-F5344CB8AC3E}">
        <p14:creationId xmlns:p14="http://schemas.microsoft.com/office/powerpoint/2010/main" val="445546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a:bodyPr>
          <a:lstStyle/>
          <a:p>
            <a:pPr algn="ctr"/>
            <a:r>
              <a:rPr lang="en-GB" sz="3200" b="1" u="sng" dirty="0"/>
              <a:t>Withdrawal/Early Discontinuation</a:t>
            </a:r>
          </a:p>
        </p:txBody>
      </p:sp>
      <p:sp>
        <p:nvSpPr>
          <p:cNvPr id="3" name="Content Placeholder 2"/>
          <p:cNvSpPr>
            <a:spLocks noGrp="1"/>
          </p:cNvSpPr>
          <p:nvPr>
            <p:ph idx="1"/>
          </p:nvPr>
        </p:nvSpPr>
        <p:spPr/>
        <p:txBody>
          <a:bodyPr/>
          <a:lstStyle/>
          <a:p>
            <a:r>
              <a:rPr lang="en-GB" sz="2600" dirty="0"/>
              <a:t>Patients free to withdraw at any stage without giving a reason</a:t>
            </a:r>
          </a:p>
          <a:p>
            <a:r>
              <a:rPr lang="en-GB" sz="2600" dirty="0"/>
              <a:t>This should not be confused with patients who stop their </a:t>
            </a:r>
            <a:r>
              <a:rPr lang="en-GB" sz="2600"/>
              <a:t>study medication early</a:t>
            </a:r>
            <a:endParaRPr lang="en-GB" sz="2600" dirty="0"/>
          </a:p>
          <a:p>
            <a:r>
              <a:rPr lang="en-GB" sz="2600" dirty="0"/>
              <a:t>Withdrawal form needs to be completed via the ARTIC PC database</a:t>
            </a:r>
          </a:p>
          <a:p>
            <a:pPr marL="0" indent="0">
              <a:buNone/>
            </a:pPr>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24</a:t>
            </a:fld>
            <a:endParaRPr lang="en-GB"/>
          </a:p>
        </p:txBody>
      </p:sp>
    </p:spTree>
    <p:extLst>
      <p:ext uri="{BB962C8B-B14F-4D97-AF65-F5344CB8AC3E}">
        <p14:creationId xmlns:p14="http://schemas.microsoft.com/office/powerpoint/2010/main" val="1330088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Screening log</a:t>
            </a:r>
          </a:p>
        </p:txBody>
      </p:sp>
      <p:sp>
        <p:nvSpPr>
          <p:cNvPr id="3" name="Content Placeholder 2"/>
          <p:cNvSpPr>
            <a:spLocks noGrp="1"/>
          </p:cNvSpPr>
          <p:nvPr>
            <p:ph idx="1"/>
          </p:nvPr>
        </p:nvSpPr>
        <p:spPr/>
        <p:txBody>
          <a:bodyPr/>
          <a:lstStyle/>
          <a:p>
            <a:r>
              <a:rPr lang="en-GB" dirty="0"/>
              <a:t>Please remember to complete the screening log for </a:t>
            </a:r>
            <a:r>
              <a:rPr lang="en-GB" u="sng" dirty="0"/>
              <a:t>all</a:t>
            </a:r>
            <a:r>
              <a:rPr lang="en-GB" dirty="0"/>
              <a:t> patients screened for the study (section 6.4 ISF)</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9829" y="2635977"/>
            <a:ext cx="8571364" cy="3376036"/>
          </a:xfrm>
          <a:prstGeom prst="rect">
            <a:avLst/>
          </a:prstGeom>
        </p:spPr>
      </p:pic>
      <p:sp>
        <p:nvSpPr>
          <p:cNvPr id="5" name="Footer Placeholder 4"/>
          <p:cNvSpPr>
            <a:spLocks noGrp="1"/>
          </p:cNvSpPr>
          <p:nvPr>
            <p:ph type="ftr" sz="quarter" idx="11"/>
          </p:nvPr>
        </p:nvSpPr>
        <p:spPr>
          <a:xfrm>
            <a:off x="4038600" y="6395537"/>
            <a:ext cx="4114800" cy="365125"/>
          </a:xfrm>
        </p:spPr>
        <p:txBody>
          <a:bodyPr/>
          <a:lstStyle/>
          <a:p>
            <a:r>
              <a:rPr lang="en-US"/>
              <a:t>ARTIC PC Practice Training Presentation V6.2 Date 14/02/2019</a:t>
            </a:r>
            <a:endParaRPr lang="en-GB" dirty="0"/>
          </a:p>
        </p:txBody>
      </p:sp>
      <p:sp>
        <p:nvSpPr>
          <p:cNvPr id="7" name="Slide Number Placeholder 6"/>
          <p:cNvSpPr>
            <a:spLocks noGrp="1"/>
          </p:cNvSpPr>
          <p:nvPr>
            <p:ph type="sldNum" sz="quarter" idx="12"/>
          </p:nvPr>
        </p:nvSpPr>
        <p:spPr/>
        <p:txBody>
          <a:bodyPr/>
          <a:lstStyle/>
          <a:p>
            <a:fld id="{58569A04-147A-4184-B7C0-00A95B0789F2}" type="slidenum">
              <a:rPr lang="en-GB" smtClean="0"/>
              <a:t>25</a:t>
            </a:fld>
            <a:endParaRPr lang="en-GB"/>
          </a:p>
        </p:txBody>
      </p:sp>
    </p:spTree>
    <p:extLst>
      <p:ext uri="{BB962C8B-B14F-4D97-AF65-F5344CB8AC3E}">
        <p14:creationId xmlns:p14="http://schemas.microsoft.com/office/powerpoint/2010/main" val="3649439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Participant Enrolment log</a:t>
            </a:r>
          </a:p>
        </p:txBody>
      </p:sp>
      <p:sp>
        <p:nvSpPr>
          <p:cNvPr id="3" name="Content Placeholder 2"/>
          <p:cNvSpPr>
            <a:spLocks noGrp="1"/>
          </p:cNvSpPr>
          <p:nvPr>
            <p:ph idx="1"/>
          </p:nvPr>
        </p:nvSpPr>
        <p:spPr/>
        <p:txBody>
          <a:bodyPr/>
          <a:lstStyle/>
          <a:p>
            <a:r>
              <a:rPr lang="en-GB" dirty="0"/>
              <a:t>All patients enrolled into the ARTIC PC study should be included on the enrolment log (section 6.5)</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23425" y="2884766"/>
            <a:ext cx="6134956" cy="3143689"/>
          </a:xfrm>
          <a:prstGeom prst="rect">
            <a:avLst/>
          </a:prstGeom>
        </p:spPr>
      </p:pic>
      <p:sp>
        <p:nvSpPr>
          <p:cNvPr id="6" name="Footer Placeholder 5"/>
          <p:cNvSpPr>
            <a:spLocks noGrp="1"/>
          </p:cNvSpPr>
          <p:nvPr>
            <p:ph type="ftr" sz="quarter" idx="11"/>
          </p:nvPr>
        </p:nvSpPr>
        <p:spPr/>
        <p:txBody>
          <a:bodyPr/>
          <a:lstStyle/>
          <a:p>
            <a:r>
              <a:rPr lang="en-US"/>
              <a:t>ARTIC PC Practice Training Presentation V6.2 Date 14/02/2019</a:t>
            </a:r>
            <a:endParaRPr lang="en-GB" dirty="0"/>
          </a:p>
        </p:txBody>
      </p:sp>
      <p:sp>
        <p:nvSpPr>
          <p:cNvPr id="7" name="Slide Number Placeholder 6"/>
          <p:cNvSpPr>
            <a:spLocks noGrp="1"/>
          </p:cNvSpPr>
          <p:nvPr>
            <p:ph type="sldNum" sz="quarter" idx="12"/>
          </p:nvPr>
        </p:nvSpPr>
        <p:spPr/>
        <p:txBody>
          <a:bodyPr/>
          <a:lstStyle/>
          <a:p>
            <a:fld id="{58569A04-147A-4184-B7C0-00A95B0789F2}" type="slidenum">
              <a:rPr lang="en-GB" smtClean="0"/>
              <a:t>26</a:t>
            </a:fld>
            <a:endParaRPr lang="en-GB"/>
          </a:p>
        </p:txBody>
      </p:sp>
    </p:spTree>
    <p:extLst>
      <p:ext uri="{BB962C8B-B14F-4D97-AF65-F5344CB8AC3E}">
        <p14:creationId xmlns:p14="http://schemas.microsoft.com/office/powerpoint/2010/main" val="5935443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314" y="568147"/>
            <a:ext cx="10515600" cy="1325563"/>
          </a:xfrm>
        </p:spPr>
        <p:txBody>
          <a:bodyPr>
            <a:normAutofit/>
          </a:bodyPr>
          <a:lstStyle/>
          <a:p>
            <a:pPr algn="ctr"/>
            <a:r>
              <a:rPr lang="en-GB" sz="3200" b="1" u="sng" dirty="0"/>
              <a:t>Protocol Deviations</a:t>
            </a:r>
          </a:p>
        </p:txBody>
      </p:sp>
      <p:sp>
        <p:nvSpPr>
          <p:cNvPr id="3" name="Content Placeholder 2"/>
          <p:cNvSpPr>
            <a:spLocks noGrp="1"/>
          </p:cNvSpPr>
          <p:nvPr>
            <p:ph idx="1"/>
          </p:nvPr>
        </p:nvSpPr>
        <p:spPr/>
        <p:txBody>
          <a:bodyPr/>
          <a:lstStyle/>
          <a:p>
            <a:r>
              <a:rPr lang="en-GB" sz="2600" dirty="0"/>
              <a:t>Examples include</a:t>
            </a:r>
          </a:p>
          <a:p>
            <a:pPr lvl="1"/>
            <a:r>
              <a:rPr lang="en-GB" sz="2200" dirty="0"/>
              <a:t>Wrong age</a:t>
            </a:r>
          </a:p>
          <a:p>
            <a:pPr lvl="1"/>
            <a:r>
              <a:rPr lang="en-GB" sz="2200" dirty="0"/>
              <a:t>Sibling enrolled</a:t>
            </a:r>
          </a:p>
          <a:p>
            <a:pPr lvl="1"/>
            <a:r>
              <a:rPr lang="en-GB" sz="2200" dirty="0"/>
              <a:t>Prior enrolment</a:t>
            </a:r>
          </a:p>
          <a:p>
            <a:r>
              <a:rPr lang="en-GB" sz="2600" dirty="0"/>
              <a:t>Please inform the study team as soon as you are aware of any Protocol deviations</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27</a:t>
            </a:fld>
            <a:endParaRPr lang="en-GB"/>
          </a:p>
        </p:txBody>
      </p:sp>
    </p:spTree>
    <p:extLst>
      <p:ext uri="{BB962C8B-B14F-4D97-AF65-F5344CB8AC3E}">
        <p14:creationId xmlns:p14="http://schemas.microsoft.com/office/powerpoint/2010/main" val="25298345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862" y="126151"/>
            <a:ext cx="10515600" cy="1325563"/>
          </a:xfrm>
        </p:spPr>
        <p:txBody>
          <a:bodyPr>
            <a:normAutofit/>
          </a:bodyPr>
          <a:lstStyle/>
          <a:p>
            <a:pPr algn="ctr"/>
            <a:r>
              <a:rPr lang="en-GB" sz="3200" b="1" u="sng" dirty="0"/>
              <a:t>Practice payment</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447" y="126151"/>
            <a:ext cx="5219700" cy="361950"/>
          </a:xfrm>
          <a:prstGeom prst="rect">
            <a:avLst/>
          </a:prstGeom>
          <a:noFill/>
          <a:ln>
            <a:noFill/>
          </a:ln>
        </p:spPr>
      </p:pic>
      <p:graphicFrame>
        <p:nvGraphicFramePr>
          <p:cNvPr id="8" name="Table 7"/>
          <p:cNvGraphicFramePr>
            <a:graphicFrameLocks noGrp="1"/>
          </p:cNvGraphicFramePr>
          <p:nvPr>
            <p:extLst>
              <p:ext uri="{D42A27DB-BD31-4B8C-83A1-F6EECF244321}">
                <p14:modId xmlns:p14="http://schemas.microsoft.com/office/powerpoint/2010/main" val="2794930673"/>
              </p:ext>
            </p:extLst>
          </p:nvPr>
        </p:nvGraphicFramePr>
        <p:xfrm>
          <a:off x="2133082" y="1096847"/>
          <a:ext cx="8128000" cy="49834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gridCol w="2032000">
                  <a:extLst>
                    <a:ext uri="{9D8B030D-6E8A-4147-A177-3AD203B41FA5}">
                      <a16:colId xmlns:a16="http://schemas.microsoft.com/office/drawing/2014/main" val="20003"/>
                    </a:ext>
                  </a:extLst>
                </a:gridCol>
              </a:tblGrid>
              <a:tr h="370840">
                <a:tc>
                  <a:txBody>
                    <a:bodyPr/>
                    <a:lstStyle/>
                    <a:p>
                      <a:r>
                        <a:rPr lang="en-GB" dirty="0"/>
                        <a:t>Task</a:t>
                      </a:r>
                    </a:p>
                  </a:txBody>
                  <a:tcPr/>
                </a:tc>
                <a:tc>
                  <a:txBody>
                    <a:bodyPr/>
                    <a:lstStyle/>
                    <a:p>
                      <a:r>
                        <a:rPr lang="en-GB" dirty="0"/>
                        <a:t>Trial</a:t>
                      </a:r>
                    </a:p>
                  </a:txBody>
                  <a:tcPr/>
                </a:tc>
                <a:tc>
                  <a:txBody>
                    <a:bodyPr/>
                    <a:lstStyle/>
                    <a:p>
                      <a:r>
                        <a:rPr lang="en-GB" dirty="0"/>
                        <a:t>Observational study</a:t>
                      </a:r>
                    </a:p>
                  </a:txBody>
                  <a:tcPr/>
                </a:tc>
                <a:tc>
                  <a:txBody>
                    <a:bodyPr/>
                    <a:lstStyle/>
                    <a:p>
                      <a:r>
                        <a:rPr lang="en-GB" dirty="0"/>
                        <a:t>RC or SSC (per patient</a:t>
                      </a:r>
                      <a:r>
                        <a:rPr lang="en-GB" baseline="0" dirty="0"/>
                        <a:t> recruited)</a:t>
                      </a:r>
                      <a:endParaRPr lang="en-GB" dirty="0"/>
                    </a:p>
                  </a:txBody>
                  <a:tcPr/>
                </a:tc>
                <a:extLst>
                  <a:ext uri="{0D108BD9-81ED-4DB2-BD59-A6C34878D82A}">
                    <a16:rowId xmlns:a16="http://schemas.microsoft.com/office/drawing/2014/main" val="10000"/>
                  </a:ext>
                </a:extLst>
              </a:tr>
              <a:tr h="311633">
                <a:tc>
                  <a:txBody>
                    <a:bodyPr/>
                    <a:lstStyle/>
                    <a:p>
                      <a:r>
                        <a:rPr lang="en-GB" dirty="0"/>
                        <a:t>Set up</a:t>
                      </a:r>
                    </a:p>
                  </a:txBody>
                  <a:tcPr/>
                </a:tc>
                <a:tc>
                  <a:txBody>
                    <a:bodyPr/>
                    <a:lstStyle/>
                    <a:p>
                      <a:r>
                        <a:rPr lang="en-GB" sz="1800" kern="1200" dirty="0">
                          <a:solidFill>
                            <a:schemeClr val="dk1"/>
                          </a:solidFill>
                          <a:effectLst/>
                          <a:latin typeface="+mn-lt"/>
                          <a:ea typeface="+mn-ea"/>
                          <a:cs typeface="+mn-cs"/>
                        </a:rPr>
                        <a:t>£123.92</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£123.92</a:t>
                      </a:r>
                      <a:endParaRPr lang="en-GB" dirty="0"/>
                    </a:p>
                  </a:txBody>
                  <a:tcPr/>
                </a:tc>
                <a:tc>
                  <a:txBody>
                    <a:bodyPr/>
                    <a:lstStyle/>
                    <a:p>
                      <a:r>
                        <a:rPr lang="en-GB" dirty="0"/>
                        <a:t>RC </a:t>
                      </a:r>
                      <a:r>
                        <a:rPr lang="en-GB" sz="1200" dirty="0"/>
                        <a:t>TOTAL NOT PER RECRUIT </a:t>
                      </a:r>
                    </a:p>
                  </a:txBody>
                  <a:tcPr/>
                </a:tc>
                <a:extLst>
                  <a:ext uri="{0D108BD9-81ED-4DB2-BD59-A6C34878D82A}">
                    <a16:rowId xmlns:a16="http://schemas.microsoft.com/office/drawing/2014/main" val="10001"/>
                  </a:ext>
                </a:extLst>
              </a:tr>
              <a:tr h="370840">
                <a:tc>
                  <a:txBody>
                    <a:bodyPr/>
                    <a:lstStyle/>
                    <a:p>
                      <a:r>
                        <a:rPr lang="en-GB" sz="1800" kern="1200" dirty="0">
                          <a:solidFill>
                            <a:schemeClr val="dk1"/>
                          </a:solidFill>
                          <a:effectLst/>
                          <a:latin typeface="+mn-lt"/>
                          <a:ea typeface="+mn-ea"/>
                          <a:cs typeface="+mn-cs"/>
                        </a:rPr>
                        <a:t>Screen/consent</a:t>
                      </a:r>
                      <a:endParaRPr lang="en-GB" dirty="0"/>
                    </a:p>
                  </a:txBody>
                  <a:tcPr/>
                </a:tc>
                <a:tc>
                  <a:txBody>
                    <a:bodyPr/>
                    <a:lstStyle/>
                    <a:p>
                      <a:r>
                        <a:rPr lang="en-GB" sz="1800" kern="1200" dirty="0">
                          <a:solidFill>
                            <a:schemeClr val="dk1"/>
                          </a:solidFill>
                          <a:effectLst/>
                          <a:latin typeface="+mn-lt"/>
                          <a:ea typeface="+mn-ea"/>
                          <a:cs typeface="+mn-cs"/>
                        </a:rPr>
                        <a:t>£51.79 </a:t>
                      </a:r>
                      <a:endParaRPr lang="en-GB" dirty="0">
                        <a:solidFill>
                          <a:srgbClr val="FF0000"/>
                        </a:solidFill>
                      </a:endParaRPr>
                    </a:p>
                  </a:txBody>
                  <a:tcPr/>
                </a:tc>
                <a:tc>
                  <a:txBody>
                    <a:bodyPr/>
                    <a:lstStyle/>
                    <a:p>
                      <a:r>
                        <a:rPr lang="en-GB" dirty="0"/>
                        <a:t>£31.79 </a:t>
                      </a:r>
                      <a:endParaRPr lang="en-GB" dirty="0">
                        <a:solidFill>
                          <a:srgbClr val="FF0000"/>
                        </a:solidFill>
                      </a:endParaRPr>
                    </a:p>
                  </a:txBody>
                  <a:tcPr/>
                </a:tc>
                <a:tc>
                  <a:txBody>
                    <a:bodyPr/>
                    <a:lstStyle/>
                    <a:p>
                      <a:r>
                        <a:rPr lang="en-GB" dirty="0"/>
                        <a:t>SSC </a:t>
                      </a:r>
                    </a:p>
                  </a:txBody>
                  <a:tcPr/>
                </a:tc>
                <a:extLst>
                  <a:ext uri="{0D108BD9-81ED-4DB2-BD59-A6C34878D82A}">
                    <a16:rowId xmlns:a16="http://schemas.microsoft.com/office/drawing/2014/main" val="10002"/>
                  </a:ext>
                </a:extLst>
              </a:tr>
              <a:tr h="370840">
                <a:tc>
                  <a:txBody>
                    <a:bodyPr/>
                    <a:lstStyle/>
                    <a:p>
                      <a:r>
                        <a:rPr lang="en-GB" sz="1800" kern="1200" dirty="0">
                          <a:solidFill>
                            <a:schemeClr val="dk1"/>
                          </a:solidFill>
                          <a:effectLst/>
                          <a:latin typeface="+mn-lt"/>
                          <a:ea typeface="+mn-ea"/>
                          <a:cs typeface="+mn-cs"/>
                        </a:rPr>
                        <a:t>Randomisation</a:t>
                      </a:r>
                      <a:endParaRPr lang="en-GB" dirty="0"/>
                    </a:p>
                  </a:txBody>
                  <a:tcPr/>
                </a:tc>
                <a:tc>
                  <a:txBody>
                    <a:bodyPr/>
                    <a:lstStyle/>
                    <a:p>
                      <a:r>
                        <a:rPr lang="en-GB" sz="1800" kern="1200" dirty="0">
                          <a:solidFill>
                            <a:schemeClr val="dk1"/>
                          </a:solidFill>
                          <a:effectLst/>
                          <a:latin typeface="+mn-lt"/>
                          <a:ea typeface="+mn-ea"/>
                          <a:cs typeface="+mn-cs"/>
                        </a:rPr>
                        <a:t>£24.00</a:t>
                      </a:r>
                      <a:endParaRPr lang="en-GB" dirty="0"/>
                    </a:p>
                  </a:txBody>
                  <a:tcPr/>
                </a:tc>
                <a:tc>
                  <a:txBody>
                    <a:bodyPr/>
                    <a:lstStyle/>
                    <a:p>
                      <a:r>
                        <a:rPr lang="en-GB" dirty="0"/>
                        <a:t>£0.00</a:t>
                      </a:r>
                    </a:p>
                  </a:txBody>
                  <a:tcPr/>
                </a:tc>
                <a:tc>
                  <a:txBody>
                    <a:bodyPr/>
                    <a:lstStyle/>
                    <a:p>
                      <a:r>
                        <a:rPr lang="en-GB" dirty="0"/>
                        <a:t>RC</a:t>
                      </a:r>
                    </a:p>
                  </a:txBody>
                  <a:tcPr/>
                </a:tc>
                <a:extLst>
                  <a:ext uri="{0D108BD9-81ED-4DB2-BD59-A6C34878D82A}">
                    <a16:rowId xmlns:a16="http://schemas.microsoft.com/office/drawing/2014/main" val="10003"/>
                  </a:ext>
                </a:extLst>
              </a:tr>
              <a:tr h="370840">
                <a:tc>
                  <a:txBody>
                    <a:bodyPr/>
                    <a:lstStyle/>
                    <a:p>
                      <a:r>
                        <a:rPr lang="en-GB" sz="1800" kern="1200" dirty="0">
                          <a:solidFill>
                            <a:schemeClr val="dk1"/>
                          </a:solidFill>
                          <a:effectLst/>
                          <a:latin typeface="+mn-lt"/>
                          <a:ea typeface="+mn-ea"/>
                          <a:cs typeface="+mn-cs"/>
                        </a:rPr>
                        <a:t>CRF</a:t>
                      </a:r>
                      <a:r>
                        <a:rPr lang="en-GB" sz="1800" kern="1200" baseline="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completion</a:t>
                      </a:r>
                      <a:endParaRPr lang="en-GB" dirty="0"/>
                    </a:p>
                  </a:txBody>
                  <a:tcPr/>
                </a:tc>
                <a:tc>
                  <a:txBody>
                    <a:bodyPr/>
                    <a:lstStyle/>
                    <a:p>
                      <a:r>
                        <a:rPr lang="en-GB" sz="1800" kern="1200" dirty="0">
                          <a:solidFill>
                            <a:schemeClr val="dk1"/>
                          </a:solidFill>
                          <a:effectLst/>
                          <a:latin typeface="+mn-lt"/>
                          <a:ea typeface="+mn-ea"/>
                          <a:cs typeface="+mn-cs"/>
                        </a:rPr>
                        <a:t>£26.40</a:t>
                      </a:r>
                      <a:endParaRPr lang="en-GB" dirty="0"/>
                    </a:p>
                  </a:txBody>
                  <a:tcPr/>
                </a:tc>
                <a:tc>
                  <a:txBody>
                    <a:bodyPr/>
                    <a:lstStyle/>
                    <a:p>
                      <a:r>
                        <a:rPr lang="en-GB" dirty="0"/>
                        <a:t>£26.40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RC</a:t>
                      </a:r>
                    </a:p>
                  </a:txBody>
                  <a:tcPr/>
                </a:tc>
                <a:extLst>
                  <a:ext uri="{0D108BD9-81ED-4DB2-BD59-A6C34878D82A}">
                    <a16:rowId xmlns:a16="http://schemas.microsoft.com/office/drawing/2014/main" val="10004"/>
                  </a:ext>
                </a:extLst>
              </a:tr>
              <a:tr h="370840">
                <a:tc>
                  <a:txBody>
                    <a:bodyPr/>
                    <a:lstStyle/>
                    <a:p>
                      <a:r>
                        <a:rPr lang="en-GB" sz="1800" kern="1200" dirty="0">
                          <a:solidFill>
                            <a:schemeClr val="dk1"/>
                          </a:solidFill>
                          <a:effectLst/>
                          <a:latin typeface="+mn-lt"/>
                          <a:ea typeface="+mn-ea"/>
                          <a:cs typeface="+mn-cs"/>
                        </a:rPr>
                        <a:t>Instruction for IMP</a:t>
                      </a:r>
                      <a:endParaRPr lang="en-GB" dirty="0"/>
                    </a:p>
                  </a:txBody>
                  <a:tcPr/>
                </a:tc>
                <a:tc>
                  <a:txBody>
                    <a:bodyPr/>
                    <a:lstStyle/>
                    <a:p>
                      <a:r>
                        <a:rPr lang="en-GB" sz="1800" kern="1200" dirty="0">
                          <a:solidFill>
                            <a:schemeClr val="dk1"/>
                          </a:solidFill>
                          <a:effectLst/>
                          <a:latin typeface="+mn-lt"/>
                          <a:ea typeface="+mn-ea"/>
                          <a:cs typeface="+mn-cs"/>
                        </a:rPr>
                        <a:t>£2.20</a:t>
                      </a:r>
                      <a:endParaRPr lang="en-GB" dirty="0"/>
                    </a:p>
                  </a:txBody>
                  <a:tcPr/>
                </a:tc>
                <a:tc>
                  <a:txBody>
                    <a:bodyPr/>
                    <a:lstStyle/>
                    <a:p>
                      <a:r>
                        <a:rPr lang="en-GB" dirty="0"/>
                        <a:t>£0.00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RC</a:t>
                      </a:r>
                    </a:p>
                  </a:txBody>
                  <a:tcPr/>
                </a:tc>
                <a:extLst>
                  <a:ext uri="{0D108BD9-81ED-4DB2-BD59-A6C34878D82A}">
                    <a16:rowId xmlns:a16="http://schemas.microsoft.com/office/drawing/2014/main" val="10005"/>
                  </a:ext>
                </a:extLst>
              </a:tr>
              <a:tr h="370840">
                <a:tc>
                  <a:txBody>
                    <a:bodyPr/>
                    <a:lstStyle/>
                    <a:p>
                      <a:r>
                        <a:rPr lang="en-GB" sz="1800" kern="1200" dirty="0">
                          <a:solidFill>
                            <a:schemeClr val="dk1"/>
                          </a:solidFill>
                          <a:effectLst/>
                          <a:latin typeface="+mn-lt"/>
                          <a:ea typeface="+mn-ea"/>
                          <a:cs typeface="+mn-cs"/>
                        </a:rPr>
                        <a:t>Throat swabs</a:t>
                      </a:r>
                      <a:endParaRPr lang="en-GB" dirty="0"/>
                    </a:p>
                  </a:txBody>
                  <a:tcPr/>
                </a:tc>
                <a:tc>
                  <a:txBody>
                    <a:bodyPr/>
                    <a:lstStyle/>
                    <a:p>
                      <a:r>
                        <a:rPr lang="en-GB" sz="1800" kern="1200" dirty="0">
                          <a:solidFill>
                            <a:schemeClr val="dk1"/>
                          </a:solidFill>
                          <a:effectLst/>
                          <a:latin typeface="+mn-lt"/>
                          <a:ea typeface="+mn-ea"/>
                          <a:cs typeface="+mn-cs"/>
                        </a:rPr>
                        <a:t>£4.39</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£4.39</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RC</a:t>
                      </a:r>
                    </a:p>
                  </a:txBody>
                  <a:tcPr/>
                </a:tc>
                <a:extLst>
                  <a:ext uri="{0D108BD9-81ED-4DB2-BD59-A6C34878D82A}">
                    <a16:rowId xmlns:a16="http://schemas.microsoft.com/office/drawing/2014/main" val="10007"/>
                  </a:ext>
                </a:extLst>
              </a:tr>
              <a:tr h="370840">
                <a:tc>
                  <a:txBody>
                    <a:bodyPr/>
                    <a:lstStyle/>
                    <a:p>
                      <a:r>
                        <a:rPr lang="en-GB" sz="1800" kern="1200" dirty="0">
                          <a:solidFill>
                            <a:schemeClr val="dk1"/>
                          </a:solidFill>
                          <a:effectLst/>
                          <a:latin typeface="+mn-lt"/>
                          <a:ea typeface="+mn-ea"/>
                          <a:cs typeface="+mn-cs"/>
                        </a:rPr>
                        <a:t>Instruction on diary</a:t>
                      </a:r>
                      <a:endParaRPr lang="en-GB" dirty="0"/>
                    </a:p>
                  </a:txBody>
                  <a:tcPr/>
                </a:tc>
                <a:tc>
                  <a:txBody>
                    <a:bodyPr/>
                    <a:lstStyle/>
                    <a:p>
                      <a:r>
                        <a:rPr lang="en-GB" sz="1800" kern="1200" dirty="0">
                          <a:solidFill>
                            <a:schemeClr val="dk1"/>
                          </a:solidFill>
                          <a:effectLst/>
                          <a:latin typeface="+mn-lt"/>
                          <a:ea typeface="+mn-ea"/>
                          <a:cs typeface="+mn-cs"/>
                        </a:rPr>
                        <a:t>£2.20</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£2.20</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RC</a:t>
                      </a:r>
                    </a:p>
                  </a:txBody>
                  <a:tcPr/>
                </a:tc>
                <a:extLst>
                  <a:ext uri="{0D108BD9-81ED-4DB2-BD59-A6C34878D82A}">
                    <a16:rowId xmlns:a16="http://schemas.microsoft.com/office/drawing/2014/main" val="10009"/>
                  </a:ext>
                </a:extLst>
              </a:tr>
              <a:tr h="370840">
                <a:tc>
                  <a:txBody>
                    <a:bodyPr/>
                    <a:lstStyle/>
                    <a:p>
                      <a:r>
                        <a:rPr lang="en-GB" sz="1800" kern="1200" dirty="0">
                          <a:solidFill>
                            <a:schemeClr val="dk1"/>
                          </a:solidFill>
                          <a:effectLst/>
                          <a:latin typeface="+mn-lt"/>
                          <a:ea typeface="+mn-ea"/>
                          <a:cs typeface="+mn-cs"/>
                        </a:rPr>
                        <a:t>28 day reminder</a:t>
                      </a:r>
                      <a:endParaRPr lang="en-GB" dirty="0"/>
                    </a:p>
                  </a:txBody>
                  <a:tcPr/>
                </a:tc>
                <a:tc>
                  <a:txBody>
                    <a:bodyPr/>
                    <a:lstStyle/>
                    <a:p>
                      <a:r>
                        <a:rPr lang="en-GB" sz="1800" kern="1200" dirty="0">
                          <a:solidFill>
                            <a:schemeClr val="dk1"/>
                          </a:solidFill>
                          <a:effectLst/>
                          <a:latin typeface="+mn-lt"/>
                          <a:ea typeface="+mn-ea"/>
                          <a:cs typeface="+mn-cs"/>
                        </a:rPr>
                        <a:t>£0.62</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£0.62</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RC</a:t>
                      </a:r>
                    </a:p>
                  </a:txBody>
                  <a:tcPr/>
                </a:tc>
                <a:extLst>
                  <a:ext uri="{0D108BD9-81ED-4DB2-BD59-A6C34878D82A}">
                    <a16:rowId xmlns:a16="http://schemas.microsoft.com/office/drawing/2014/main" val="10010"/>
                  </a:ext>
                </a:extLst>
              </a:tr>
              <a:tr h="370840">
                <a:tc>
                  <a:txBody>
                    <a:bodyPr/>
                    <a:lstStyle/>
                    <a:p>
                      <a:r>
                        <a:rPr lang="en-GB" sz="1800" kern="1200" dirty="0">
                          <a:solidFill>
                            <a:schemeClr val="dk1"/>
                          </a:solidFill>
                          <a:effectLst/>
                          <a:latin typeface="+mn-lt"/>
                          <a:ea typeface="+mn-ea"/>
                          <a:cs typeface="+mn-cs"/>
                        </a:rPr>
                        <a:t>28 day spirometry</a:t>
                      </a:r>
                      <a:endParaRPr lang="en-GB" dirty="0"/>
                    </a:p>
                  </a:txBody>
                  <a:tcPr/>
                </a:tc>
                <a:tc>
                  <a:txBody>
                    <a:bodyPr/>
                    <a:lstStyle/>
                    <a:p>
                      <a:r>
                        <a:rPr lang="en-GB" sz="1800" kern="1200" dirty="0">
                          <a:solidFill>
                            <a:schemeClr val="dk1"/>
                          </a:solidFill>
                          <a:effectLst/>
                          <a:latin typeface="+mn-lt"/>
                          <a:ea typeface="+mn-ea"/>
                          <a:cs typeface="+mn-cs"/>
                        </a:rPr>
                        <a:t>£3.73</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£3.73</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RC</a:t>
                      </a:r>
                    </a:p>
                  </a:txBody>
                  <a:tcPr/>
                </a:tc>
                <a:extLst>
                  <a:ext uri="{0D108BD9-81ED-4DB2-BD59-A6C34878D82A}">
                    <a16:rowId xmlns:a16="http://schemas.microsoft.com/office/drawing/2014/main" val="10011"/>
                  </a:ext>
                </a:extLst>
              </a:tr>
              <a:tr h="370840">
                <a:tc>
                  <a:txBody>
                    <a:bodyPr/>
                    <a:lstStyle/>
                    <a:p>
                      <a:r>
                        <a:rPr lang="en-GB" sz="1800" kern="1200" dirty="0">
                          <a:solidFill>
                            <a:schemeClr val="dk1"/>
                          </a:solidFill>
                          <a:effectLst/>
                          <a:latin typeface="+mn-lt"/>
                          <a:ea typeface="+mn-ea"/>
                          <a:cs typeface="+mn-cs"/>
                        </a:rPr>
                        <a:t>28 day diary return</a:t>
                      </a:r>
                      <a:endParaRPr lang="en-GB" dirty="0"/>
                    </a:p>
                  </a:txBody>
                  <a:tcPr/>
                </a:tc>
                <a:tc>
                  <a:txBody>
                    <a:bodyPr/>
                    <a:lstStyle/>
                    <a:p>
                      <a:r>
                        <a:rPr lang="en-GB" sz="1800" kern="1200" dirty="0">
                          <a:solidFill>
                            <a:schemeClr val="dk1"/>
                          </a:solidFill>
                          <a:effectLst/>
                          <a:latin typeface="+mn-lt"/>
                          <a:ea typeface="+mn-ea"/>
                          <a:cs typeface="+mn-cs"/>
                        </a:rPr>
                        <a:t>£3.73</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£3.73</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RC</a:t>
                      </a:r>
                    </a:p>
                  </a:txBody>
                  <a:tcPr/>
                </a:tc>
                <a:extLst>
                  <a:ext uri="{0D108BD9-81ED-4DB2-BD59-A6C34878D82A}">
                    <a16:rowId xmlns:a16="http://schemas.microsoft.com/office/drawing/2014/main" val="10012"/>
                  </a:ext>
                </a:extLst>
              </a:tr>
              <a:tr h="370840">
                <a:tc>
                  <a:txBody>
                    <a:bodyPr/>
                    <a:lstStyle/>
                    <a:p>
                      <a:r>
                        <a:rPr lang="en-GB" dirty="0"/>
                        <a:t>Notes review</a:t>
                      </a:r>
                    </a:p>
                  </a:txBody>
                  <a:tcPr/>
                </a:tc>
                <a:tc>
                  <a:txBody>
                    <a:bodyPr/>
                    <a:lstStyle/>
                    <a:p>
                      <a:r>
                        <a:rPr lang="en-GB" sz="1800" kern="1200" dirty="0">
                          <a:solidFill>
                            <a:schemeClr val="dk1"/>
                          </a:solidFill>
                          <a:effectLst/>
                          <a:latin typeface="+mn-lt"/>
                          <a:ea typeface="+mn-ea"/>
                          <a:cs typeface="+mn-cs"/>
                        </a:rPr>
                        <a:t>£5.49 on completion</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£5.49 on completion</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RC</a:t>
                      </a:r>
                    </a:p>
                  </a:txBody>
                  <a:tcPr/>
                </a:tc>
                <a:extLst>
                  <a:ext uri="{0D108BD9-81ED-4DB2-BD59-A6C34878D82A}">
                    <a16:rowId xmlns:a16="http://schemas.microsoft.com/office/drawing/2014/main" val="10013"/>
                  </a:ext>
                </a:extLst>
              </a:tr>
            </a:tbl>
          </a:graphicData>
        </a:graphic>
      </p:graphicFrame>
      <p:sp>
        <p:nvSpPr>
          <p:cNvPr id="3" name="Footer Placeholder 2"/>
          <p:cNvSpPr>
            <a:spLocks noGrp="1"/>
          </p:cNvSpPr>
          <p:nvPr>
            <p:ph type="ftr" sz="quarter" idx="11"/>
          </p:nvPr>
        </p:nvSpPr>
        <p:spPr/>
        <p:txBody>
          <a:bodyPr/>
          <a:lstStyle/>
          <a:p>
            <a:r>
              <a:rPr lang="en-US"/>
              <a:t>ARTIC PC Practice Training Presentation V6.2 Date 14/02/2019</a:t>
            </a:r>
            <a:endParaRPr lang="en-GB" dirty="0"/>
          </a:p>
        </p:txBody>
      </p:sp>
      <p:sp>
        <p:nvSpPr>
          <p:cNvPr id="5" name="Slide Number Placeholder 4"/>
          <p:cNvSpPr>
            <a:spLocks noGrp="1"/>
          </p:cNvSpPr>
          <p:nvPr>
            <p:ph type="sldNum" sz="quarter" idx="12"/>
          </p:nvPr>
        </p:nvSpPr>
        <p:spPr/>
        <p:txBody>
          <a:bodyPr/>
          <a:lstStyle/>
          <a:p>
            <a:fld id="{58569A04-147A-4184-B7C0-00A95B0789F2}" type="slidenum">
              <a:rPr lang="en-GB" smtClean="0"/>
              <a:t>28</a:t>
            </a:fld>
            <a:endParaRPr lang="en-GB"/>
          </a:p>
        </p:txBody>
      </p:sp>
    </p:spTree>
    <p:extLst>
      <p:ext uri="{BB962C8B-B14F-4D97-AF65-F5344CB8AC3E}">
        <p14:creationId xmlns:p14="http://schemas.microsoft.com/office/powerpoint/2010/main" val="2263473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947" y="397783"/>
            <a:ext cx="10515600" cy="1325563"/>
          </a:xfrm>
        </p:spPr>
        <p:txBody>
          <a:bodyPr>
            <a:normAutofit/>
          </a:bodyPr>
          <a:lstStyle/>
          <a:p>
            <a:pPr algn="ctr"/>
            <a:r>
              <a:rPr lang="en-GB" sz="3200" b="1" u="sng" dirty="0"/>
              <a:t>Needed from you</a:t>
            </a:r>
          </a:p>
        </p:txBody>
      </p:sp>
      <p:sp>
        <p:nvSpPr>
          <p:cNvPr id="3" name="Content Placeholder 2"/>
          <p:cNvSpPr>
            <a:spLocks noGrp="1"/>
          </p:cNvSpPr>
          <p:nvPr>
            <p:ph idx="1"/>
          </p:nvPr>
        </p:nvSpPr>
        <p:spPr/>
        <p:txBody>
          <a:bodyPr>
            <a:normAutofit lnSpcReduction="10000"/>
          </a:bodyPr>
          <a:lstStyle/>
          <a:p>
            <a:r>
              <a:rPr lang="en-GB" altLang="en-US" dirty="0"/>
              <a:t>CV signed and dated of Local Investigator (wet ink for your ISF)</a:t>
            </a:r>
          </a:p>
          <a:p>
            <a:r>
              <a:rPr lang="en-GB" altLang="en-US" dirty="0"/>
              <a:t>ICH-GCP certificate from Local Investigator (dated within 2 years)</a:t>
            </a:r>
          </a:p>
          <a:p>
            <a:r>
              <a:rPr lang="en-GB" altLang="en-US" dirty="0"/>
              <a:t>CV signed and dated by other team members (wet ink in your ISF)</a:t>
            </a:r>
          </a:p>
          <a:p>
            <a:r>
              <a:rPr lang="en-GB" altLang="en-US" dirty="0"/>
              <a:t>Completed and signed site agreement</a:t>
            </a:r>
          </a:p>
          <a:p>
            <a:r>
              <a:rPr lang="en-GB" altLang="en-US" dirty="0"/>
              <a:t>Confirmation of IMP storage risk assessment </a:t>
            </a:r>
          </a:p>
          <a:p>
            <a:r>
              <a:rPr lang="en-GB" altLang="en-US" dirty="0"/>
              <a:t>HRA confirmation/capacity to undertake the study</a:t>
            </a:r>
          </a:p>
          <a:p>
            <a:r>
              <a:rPr lang="en-GB" altLang="en-US" dirty="0"/>
              <a:t>Signatory log</a:t>
            </a:r>
          </a:p>
          <a:p>
            <a:r>
              <a:rPr lang="en-GB" altLang="en-US" dirty="0"/>
              <a:t>Training log</a:t>
            </a:r>
          </a:p>
          <a:p>
            <a:r>
              <a:rPr lang="en-GB" altLang="en-US" dirty="0"/>
              <a:t>Delegation log</a:t>
            </a:r>
          </a:p>
          <a:p>
            <a:pPr marL="0" indent="0">
              <a:buNone/>
            </a:pP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635" y="472168"/>
            <a:ext cx="5218112"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US"/>
              <a:t>ARTIC PC Practice Training Presentation V6.2 Date 14/02/2019</a:t>
            </a:r>
            <a:endParaRPr lang="en-GB" dirty="0"/>
          </a:p>
        </p:txBody>
      </p:sp>
      <p:sp>
        <p:nvSpPr>
          <p:cNvPr id="5" name="Slide Number Placeholder 4"/>
          <p:cNvSpPr>
            <a:spLocks noGrp="1"/>
          </p:cNvSpPr>
          <p:nvPr>
            <p:ph type="sldNum" sz="quarter" idx="12"/>
          </p:nvPr>
        </p:nvSpPr>
        <p:spPr/>
        <p:txBody>
          <a:bodyPr/>
          <a:lstStyle/>
          <a:p>
            <a:fld id="{58569A04-147A-4184-B7C0-00A95B0789F2}" type="slidenum">
              <a:rPr lang="en-GB" smtClean="0"/>
              <a:t>29</a:t>
            </a:fld>
            <a:endParaRPr lang="en-GB"/>
          </a:p>
        </p:txBody>
      </p:sp>
    </p:spTree>
    <p:extLst>
      <p:ext uri="{BB962C8B-B14F-4D97-AF65-F5344CB8AC3E}">
        <p14:creationId xmlns:p14="http://schemas.microsoft.com/office/powerpoint/2010/main" val="241981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200" b="1" u="sng" dirty="0"/>
              <a:t>Background</a:t>
            </a:r>
          </a:p>
        </p:txBody>
      </p:sp>
      <p:sp>
        <p:nvSpPr>
          <p:cNvPr id="3" name="Content Placeholder 2"/>
          <p:cNvSpPr>
            <a:spLocks noGrp="1"/>
          </p:cNvSpPr>
          <p:nvPr>
            <p:ph idx="1"/>
          </p:nvPr>
        </p:nvSpPr>
        <p:spPr/>
        <p:txBody>
          <a:bodyPr>
            <a:normAutofit fontScale="92500" lnSpcReduction="20000"/>
          </a:bodyPr>
          <a:lstStyle/>
          <a:p>
            <a:r>
              <a:rPr lang="en-GB" dirty="0"/>
              <a:t>Acute respiratory tract infections in children are commonly managed in Primary Care</a:t>
            </a:r>
          </a:p>
          <a:p>
            <a:r>
              <a:rPr lang="en-GB" dirty="0"/>
              <a:t>There is a lack of evidence to support GP’s in targeting antibiotics in children with no evidence for different subgroups</a:t>
            </a:r>
          </a:p>
          <a:p>
            <a:r>
              <a:rPr lang="en-GB" dirty="0"/>
              <a:t>Antibiotic resistance is increasing </a:t>
            </a:r>
          </a:p>
          <a:p>
            <a:r>
              <a:rPr lang="en-GB" dirty="0"/>
              <a:t>Antibiotic use is increasing</a:t>
            </a:r>
          </a:p>
          <a:p>
            <a:r>
              <a:rPr lang="en-GB" dirty="0"/>
              <a:t>Need for a large study to examine the cost &amp; effectiveness of antibiotic prescribing in children &amp; to improve our quality of care for children by providing evidence based practice</a:t>
            </a:r>
          </a:p>
          <a:p>
            <a:r>
              <a:rPr lang="en-GB" dirty="0"/>
              <a:t>This is a randomised placebo controlled parallel group trial of amoxicillin or placebo for children with chest infections</a:t>
            </a:r>
          </a:p>
          <a:p>
            <a:r>
              <a:rPr lang="en-GB" dirty="0"/>
              <a:t>The trial is nested within an observational study</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365125"/>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3</a:t>
            </a:fld>
            <a:endParaRPr lang="en-GB"/>
          </a:p>
        </p:txBody>
      </p:sp>
    </p:spTree>
    <p:extLst>
      <p:ext uri="{BB962C8B-B14F-4D97-AF65-F5344CB8AC3E}">
        <p14:creationId xmlns:p14="http://schemas.microsoft.com/office/powerpoint/2010/main" val="1568790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en-GB" sz="3200" b="1" u="sng" dirty="0"/>
            </a:br>
            <a:r>
              <a:rPr lang="en-GB" sz="3200" b="1" u="sng" dirty="0"/>
              <a:t>We will provide </a:t>
            </a:r>
            <a:endParaRPr lang="en-GB" b="1" u="sng" dirty="0"/>
          </a:p>
        </p:txBody>
      </p:sp>
      <p:sp>
        <p:nvSpPr>
          <p:cNvPr id="3" name="Content Placeholder 2"/>
          <p:cNvSpPr>
            <a:spLocks noGrp="1"/>
          </p:cNvSpPr>
          <p:nvPr>
            <p:ph idx="1"/>
          </p:nvPr>
        </p:nvSpPr>
        <p:spPr/>
        <p:txBody>
          <a:bodyPr>
            <a:normAutofit/>
          </a:bodyPr>
          <a:lstStyle/>
          <a:p>
            <a:pPr>
              <a:defRPr/>
            </a:pPr>
            <a:r>
              <a:rPr lang="en-GB" sz="2600" dirty="0"/>
              <a:t>An Investigator Site File</a:t>
            </a:r>
          </a:p>
          <a:p>
            <a:pPr>
              <a:defRPr/>
            </a:pPr>
            <a:r>
              <a:rPr lang="en-GB" sz="2600" dirty="0"/>
              <a:t>All paperwork</a:t>
            </a:r>
          </a:p>
          <a:p>
            <a:pPr>
              <a:defRPr/>
            </a:pPr>
            <a:r>
              <a:rPr lang="en-GB" sz="2600" dirty="0"/>
              <a:t>Study participant packs – CRF, diary, medication, stickers &amp; certificate for child</a:t>
            </a:r>
          </a:p>
          <a:p>
            <a:pPr>
              <a:defRPr/>
            </a:pPr>
            <a:r>
              <a:rPr lang="en-GB" sz="2600" dirty="0"/>
              <a:t>Swabs, mouth pieces for peak flow meters </a:t>
            </a:r>
          </a:p>
          <a:p>
            <a:pPr>
              <a:defRPr/>
            </a:pPr>
            <a:r>
              <a:rPr lang="en-GB" sz="2600" dirty="0"/>
              <a:t>A ‘Green light’ to recruit –DO NOT START TO RECRUIT UNTIL YOU RECEIVE GREEN LIGHT FROM US</a:t>
            </a:r>
          </a:p>
          <a:p>
            <a:pPr>
              <a:defRPr/>
            </a:pPr>
            <a:r>
              <a:rPr lang="en-GB" sz="2600" dirty="0"/>
              <a:t>A manual how to use the database </a:t>
            </a:r>
            <a:r>
              <a:rPr lang="en-GB" sz="2600" dirty="0">
                <a:hlinkClick r:id="rId3"/>
              </a:rPr>
              <a:t>http://www.researchonline.org/</a:t>
            </a:r>
            <a:r>
              <a:rPr lang="en-GB" sz="2600" dirty="0"/>
              <a:t> </a:t>
            </a: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605" y="437924"/>
            <a:ext cx="521811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US"/>
              <a:t>ARTIC PC Practice Training Presentation V6.2 Date 14/02/2019</a:t>
            </a:r>
            <a:endParaRPr lang="en-GB" dirty="0"/>
          </a:p>
        </p:txBody>
      </p:sp>
      <p:sp>
        <p:nvSpPr>
          <p:cNvPr id="5" name="Slide Number Placeholder 4"/>
          <p:cNvSpPr>
            <a:spLocks noGrp="1"/>
          </p:cNvSpPr>
          <p:nvPr>
            <p:ph type="sldNum" sz="quarter" idx="12"/>
          </p:nvPr>
        </p:nvSpPr>
        <p:spPr/>
        <p:txBody>
          <a:bodyPr/>
          <a:lstStyle/>
          <a:p>
            <a:fld id="{58569A04-147A-4184-B7C0-00A95B0789F2}" type="slidenum">
              <a:rPr lang="en-GB" smtClean="0"/>
              <a:t>30</a:t>
            </a:fld>
            <a:endParaRPr lang="en-GB"/>
          </a:p>
        </p:txBody>
      </p:sp>
    </p:spTree>
    <p:extLst>
      <p:ext uri="{BB962C8B-B14F-4D97-AF65-F5344CB8AC3E}">
        <p14:creationId xmlns:p14="http://schemas.microsoft.com/office/powerpoint/2010/main" val="23375612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46100"/>
            <a:ext cx="10515600" cy="1325563"/>
          </a:xfrm>
        </p:spPr>
        <p:txBody>
          <a:bodyPr>
            <a:normAutofit/>
          </a:bodyPr>
          <a:lstStyle/>
          <a:p>
            <a:pPr algn="ctr"/>
            <a:r>
              <a:rPr lang="en-GB" sz="3200" b="1" u="sng" dirty="0"/>
              <a:t>ARTIC PC Contact Details</a:t>
            </a:r>
          </a:p>
        </p:txBody>
      </p:sp>
      <p:sp>
        <p:nvSpPr>
          <p:cNvPr id="3" name="Content Placeholder 2"/>
          <p:cNvSpPr>
            <a:spLocks noGrp="1"/>
          </p:cNvSpPr>
          <p:nvPr>
            <p:ph idx="1"/>
          </p:nvPr>
        </p:nvSpPr>
        <p:spPr/>
        <p:txBody>
          <a:bodyPr>
            <a:normAutofit/>
          </a:bodyPr>
          <a:lstStyle/>
          <a:p>
            <a:pPr marL="0" indent="0" algn="ctr">
              <a:buNone/>
            </a:pPr>
            <a:r>
              <a:rPr lang="en-GB" sz="2600" dirty="0"/>
              <a:t>Professor Paul Little, </a:t>
            </a:r>
            <a:r>
              <a:rPr lang="en-GB" sz="2600" b="1" dirty="0"/>
              <a:t>Co-Chief Investigator</a:t>
            </a:r>
          </a:p>
          <a:p>
            <a:pPr marL="0" indent="0" algn="ctr">
              <a:buNone/>
            </a:pPr>
            <a:r>
              <a:rPr lang="en-GB" sz="2600" dirty="0">
                <a:hlinkClick r:id="rId2"/>
              </a:rPr>
              <a:t>P.Little@soton.ac.uk</a:t>
            </a:r>
            <a:endParaRPr lang="en-GB" sz="2600" dirty="0"/>
          </a:p>
          <a:p>
            <a:pPr marL="0" indent="0" algn="ctr">
              <a:buNone/>
            </a:pPr>
            <a:r>
              <a:rPr lang="en-GB" sz="2600" dirty="0"/>
              <a:t>Professor Theo Verheij, </a:t>
            </a:r>
            <a:r>
              <a:rPr lang="en-GB" sz="2600" b="1" dirty="0"/>
              <a:t>Co Investigator</a:t>
            </a:r>
          </a:p>
          <a:p>
            <a:pPr marL="0" indent="0" algn="ctr">
              <a:buNone/>
            </a:pPr>
            <a:r>
              <a:rPr lang="en-GB" sz="2600" dirty="0">
                <a:hlinkClick r:id="rId3"/>
              </a:rPr>
              <a:t>T.J.M.Verheij@umcutrecht.nl</a:t>
            </a:r>
            <a:endParaRPr lang="en-GB" sz="2600" dirty="0"/>
          </a:p>
          <a:p>
            <a:pPr marL="0" indent="0" algn="ctr">
              <a:buNone/>
            </a:pPr>
            <a:r>
              <a:rPr lang="en-GB" sz="2600" dirty="0"/>
              <a:t>Dr Gilly O’Reilly, </a:t>
            </a:r>
            <a:r>
              <a:rPr lang="en-GB" sz="2600" b="1" dirty="0"/>
              <a:t>Project</a:t>
            </a:r>
            <a:r>
              <a:rPr lang="en-GB" sz="2600" dirty="0"/>
              <a:t> </a:t>
            </a:r>
            <a:r>
              <a:rPr lang="en-GB" sz="2600" b="1" dirty="0"/>
              <a:t>Manager</a:t>
            </a:r>
          </a:p>
          <a:p>
            <a:pPr marL="0" indent="0" algn="ctr">
              <a:buNone/>
            </a:pPr>
            <a:r>
              <a:rPr lang="en-GB" sz="2600" dirty="0">
                <a:hlinkClick r:id="rId4"/>
              </a:rPr>
              <a:t>gor@soton.ac.uk</a:t>
            </a:r>
            <a:r>
              <a:rPr lang="en-GB" sz="2600" dirty="0"/>
              <a:t> 	Tel:02380591785</a:t>
            </a:r>
          </a:p>
          <a:p>
            <a:pPr marL="0" indent="0" algn="ctr">
              <a:buNone/>
            </a:pPr>
            <a:r>
              <a:rPr lang="en-GB" sz="2600" dirty="0"/>
              <a:t> Natalie Thompson, </a:t>
            </a:r>
            <a:r>
              <a:rPr lang="en-GB" sz="2600" b="1" dirty="0"/>
              <a:t>Local Study Coordinator</a:t>
            </a:r>
          </a:p>
          <a:p>
            <a:pPr marL="0" indent="0" algn="ctr">
              <a:buNone/>
            </a:pPr>
            <a:r>
              <a:rPr lang="en-GB" sz="2600" dirty="0"/>
              <a:t>	</a:t>
            </a:r>
            <a:r>
              <a:rPr lang="en-GB" sz="2400" u="sng" dirty="0">
                <a:hlinkClick r:id="rId5"/>
              </a:rPr>
              <a:t>artic-pc@soton.ac.uk</a:t>
            </a:r>
            <a:r>
              <a:rPr lang="en-GB" sz="2400" dirty="0"/>
              <a:t> </a:t>
            </a:r>
            <a:endParaRPr lang="en-GB" sz="2600" dirty="0"/>
          </a:p>
        </p:txBody>
      </p:sp>
      <p:pic>
        <p:nvPicPr>
          <p:cNvPr id="4" name="Picture 3"/>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sp>
        <p:nvSpPr>
          <p:cNvPr id="5" name="Footer Placeholder 4"/>
          <p:cNvSpPr>
            <a:spLocks noGrp="1"/>
          </p:cNvSpPr>
          <p:nvPr>
            <p:ph type="ftr" sz="quarter" idx="11"/>
          </p:nvPr>
        </p:nvSpPr>
        <p:spPr>
          <a:xfrm>
            <a:off x="448408" y="6356350"/>
            <a:ext cx="7704992" cy="365125"/>
          </a:xfrm>
        </p:spPr>
        <p:txBody>
          <a:bodyPr/>
          <a:lstStyle/>
          <a:p>
            <a:pPr algn="l"/>
            <a:r>
              <a:rPr lang="en-US" sz="1600"/>
              <a:t>ARTIC PC Practice Training Presentation V6.2 Date 14/02/2019</a:t>
            </a:r>
            <a:endParaRPr lang="en-GB" sz="1600" dirty="0"/>
          </a:p>
        </p:txBody>
      </p:sp>
      <p:sp>
        <p:nvSpPr>
          <p:cNvPr id="6" name="Slide Number Placeholder 5"/>
          <p:cNvSpPr>
            <a:spLocks noGrp="1"/>
          </p:cNvSpPr>
          <p:nvPr>
            <p:ph type="sldNum" sz="quarter" idx="12"/>
          </p:nvPr>
        </p:nvSpPr>
        <p:spPr/>
        <p:txBody>
          <a:bodyPr/>
          <a:lstStyle/>
          <a:p>
            <a:fld id="{58569A04-147A-4184-B7C0-00A95B0789F2}" type="slidenum">
              <a:rPr lang="en-GB" smtClean="0"/>
              <a:t>31</a:t>
            </a:fld>
            <a:endParaRPr lang="en-GB"/>
          </a:p>
        </p:txBody>
      </p:sp>
    </p:spTree>
    <p:extLst>
      <p:ext uri="{BB962C8B-B14F-4D97-AF65-F5344CB8AC3E}">
        <p14:creationId xmlns:p14="http://schemas.microsoft.com/office/powerpoint/2010/main" val="666681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6517"/>
            <a:ext cx="10515600" cy="1325563"/>
          </a:xfrm>
        </p:spPr>
        <p:txBody>
          <a:bodyPr>
            <a:normAutofit/>
          </a:bodyPr>
          <a:lstStyle/>
          <a:p>
            <a:pPr algn="ctr"/>
            <a:r>
              <a:rPr lang="en-GB" sz="3200" b="1" u="sng" dirty="0"/>
              <a:t>Aims &amp; Objectives</a:t>
            </a:r>
          </a:p>
        </p:txBody>
      </p:sp>
      <p:sp>
        <p:nvSpPr>
          <p:cNvPr id="3" name="Content Placeholder 2"/>
          <p:cNvSpPr>
            <a:spLocks noGrp="1"/>
          </p:cNvSpPr>
          <p:nvPr>
            <p:ph idx="1"/>
          </p:nvPr>
        </p:nvSpPr>
        <p:spPr/>
        <p:txBody>
          <a:bodyPr>
            <a:normAutofit/>
          </a:bodyPr>
          <a:lstStyle/>
          <a:p>
            <a:pPr marL="0" indent="0">
              <a:buNone/>
            </a:pPr>
            <a:r>
              <a:rPr lang="en-GB" sz="2600" dirty="0"/>
              <a:t>The </a:t>
            </a:r>
            <a:r>
              <a:rPr lang="en-GB" sz="2600" b="1" dirty="0"/>
              <a:t>aim</a:t>
            </a:r>
            <a:r>
              <a:rPr lang="en-GB" sz="2600" dirty="0"/>
              <a:t> of the ARTIC PC study is to provide evidence to inform the management of chest infections in children</a:t>
            </a:r>
          </a:p>
          <a:p>
            <a:pPr marL="0" indent="0">
              <a:buNone/>
            </a:pPr>
            <a:endParaRPr lang="en-GB" sz="2600" dirty="0"/>
          </a:p>
          <a:p>
            <a:pPr marL="0" indent="0">
              <a:buNone/>
            </a:pPr>
            <a:r>
              <a:rPr lang="en-GB" sz="2600" dirty="0"/>
              <a:t>The </a:t>
            </a:r>
            <a:r>
              <a:rPr lang="en-GB" sz="2600" b="1" dirty="0"/>
              <a:t>objectives</a:t>
            </a:r>
            <a:r>
              <a:rPr lang="en-GB" sz="2600" dirty="0"/>
              <a:t> of the ARTIC PC Study are to estimate:</a:t>
            </a:r>
          </a:p>
          <a:p>
            <a:r>
              <a:rPr lang="en-GB" sz="2600" dirty="0"/>
              <a:t>Effectiveness of amoxicillin in children presenting with uncomplicated LRTI</a:t>
            </a:r>
          </a:p>
          <a:p>
            <a:r>
              <a:rPr lang="en-GB" sz="2600" dirty="0"/>
              <a:t>Cost effectiveness of antibiotics</a:t>
            </a:r>
          </a:p>
          <a:p>
            <a:r>
              <a:rPr lang="en-GB" sz="2600" dirty="0"/>
              <a:t>Effectiveness according to key pathophysiological subgroups </a:t>
            </a:r>
            <a:r>
              <a:rPr lang="en-GB" sz="2000" dirty="0"/>
              <a:t>(provisionally Sputum seen and/or heard by parents (’</a:t>
            </a:r>
            <a:r>
              <a:rPr lang="en-GB" sz="2000" dirty="0" err="1"/>
              <a:t>rattly</a:t>
            </a:r>
            <a:r>
              <a:rPr lang="en-GB" sz="2000" dirty="0"/>
              <a:t> chest’) or by clinician on clinical examination, History of fever, Physician rating of being unwell, Chest signs (non-focal coarse crepitation's/rhonchi/wheeze))</a:t>
            </a:r>
          </a:p>
          <a:p>
            <a:endParaRPr lang="en-GB" dirty="0"/>
          </a:p>
          <a:p>
            <a:pPr marL="0" indent="0">
              <a:buNone/>
            </a:pPr>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223" y="451022"/>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4</a:t>
            </a:fld>
            <a:endParaRPr lang="en-GB"/>
          </a:p>
        </p:txBody>
      </p:sp>
    </p:spTree>
    <p:extLst>
      <p:ext uri="{BB962C8B-B14F-4D97-AF65-F5344CB8AC3E}">
        <p14:creationId xmlns:p14="http://schemas.microsoft.com/office/powerpoint/2010/main" val="1230742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Project overview</a:t>
            </a:r>
          </a:p>
        </p:txBody>
      </p:sp>
      <p:sp>
        <p:nvSpPr>
          <p:cNvPr id="3" name="Content Placeholder 2"/>
          <p:cNvSpPr>
            <a:spLocks noGrp="1"/>
          </p:cNvSpPr>
          <p:nvPr>
            <p:ph idx="1"/>
          </p:nvPr>
        </p:nvSpPr>
        <p:spPr/>
        <p:txBody>
          <a:bodyPr>
            <a:normAutofit/>
          </a:bodyPr>
          <a:lstStyle/>
          <a:p>
            <a:r>
              <a:rPr lang="en-GB" sz="2600" dirty="0"/>
              <a:t>Based on an adult project with very similar data collection called GRACE</a:t>
            </a:r>
          </a:p>
          <a:p>
            <a:r>
              <a:rPr lang="en-GB" sz="2600" dirty="0"/>
              <a:t>To commence Autumn 2016 for three years</a:t>
            </a:r>
          </a:p>
          <a:p>
            <a:r>
              <a:rPr lang="en-GB" sz="2600" dirty="0"/>
              <a:t>Aim to recruit 938 children + (to the trial only, the observational recruits are additional to this)</a:t>
            </a:r>
          </a:p>
          <a:p>
            <a:r>
              <a:rPr lang="en-GB" sz="2600" dirty="0"/>
              <a:t>Includes practices supported by the Universities of Southampton, Cardiff and Bristol</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288" y="184150"/>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5</a:t>
            </a:fld>
            <a:endParaRPr lang="en-GB"/>
          </a:p>
        </p:txBody>
      </p:sp>
    </p:spTree>
    <p:extLst>
      <p:ext uri="{BB962C8B-B14F-4D97-AF65-F5344CB8AC3E}">
        <p14:creationId xmlns:p14="http://schemas.microsoft.com/office/powerpoint/2010/main" val="3573425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What is Involved for the Surgery</a:t>
            </a:r>
          </a:p>
        </p:txBody>
      </p:sp>
      <p:sp>
        <p:nvSpPr>
          <p:cNvPr id="3" name="Content Placeholder 2"/>
          <p:cNvSpPr>
            <a:spLocks noGrp="1"/>
          </p:cNvSpPr>
          <p:nvPr>
            <p:ph idx="1"/>
          </p:nvPr>
        </p:nvSpPr>
        <p:spPr>
          <a:xfrm>
            <a:off x="838200" y="1847850"/>
            <a:ext cx="10515600" cy="4351338"/>
          </a:xfrm>
        </p:spPr>
        <p:txBody>
          <a:bodyPr>
            <a:normAutofit fontScale="55000" lnSpcReduction="20000"/>
          </a:bodyPr>
          <a:lstStyle/>
          <a:p>
            <a:r>
              <a:rPr lang="en-GB" dirty="0"/>
              <a:t>Child &gt; 6 months &amp; less than 13 years presents with LRTI</a:t>
            </a:r>
          </a:p>
          <a:p>
            <a:r>
              <a:rPr lang="en-GB" dirty="0"/>
              <a:t>Observational &amp; Trial study are both explained &amp; PIS provided</a:t>
            </a:r>
          </a:p>
          <a:p>
            <a:r>
              <a:rPr lang="en-GB" dirty="0"/>
              <a:t>If patient/carer are interested consent is obtained for either the observational study or the Drug trial (Placebo or Amoxicillin)</a:t>
            </a:r>
          </a:p>
          <a:p>
            <a:r>
              <a:rPr lang="en-GB" dirty="0"/>
              <a:t>Patient is screened for eligibility*</a:t>
            </a:r>
          </a:p>
          <a:p>
            <a:r>
              <a:rPr lang="en-GB" dirty="0"/>
              <a:t>Patients consenting into the Drug Trial are randomised into either the Amoxicillin or the Placebo group. </a:t>
            </a:r>
          </a:p>
          <a:p>
            <a:r>
              <a:rPr lang="en-GB" dirty="0"/>
              <a:t>CRF 1 is completed (online or paper)</a:t>
            </a:r>
          </a:p>
          <a:p>
            <a:r>
              <a:rPr lang="en-GB" dirty="0"/>
              <a:t>Throat swab (optional)</a:t>
            </a:r>
          </a:p>
          <a:p>
            <a:r>
              <a:rPr lang="en-GB" dirty="0"/>
              <a:t>Explain diary to the parent/guardian &amp; advise regarding storage of study medication, provide patient bag &amp; present certificate and sticker</a:t>
            </a:r>
          </a:p>
          <a:p>
            <a:r>
              <a:rPr lang="en-GB" dirty="0"/>
              <a:t>An appointment is made for 28days </a:t>
            </a:r>
          </a:p>
          <a:p>
            <a:endParaRPr lang="en-GB" dirty="0"/>
          </a:p>
          <a:p>
            <a:endParaRPr lang="en-GB" dirty="0"/>
          </a:p>
          <a:p>
            <a:r>
              <a:rPr lang="en-GB" dirty="0"/>
              <a:t>*although  the overall clinical assessment of suitability for the study, and including clinical examination (to detect a pneumonia for the trial arms) must be done by a doctor or a nurse practitioner but all the other elements in the CRF (items of history </a:t>
            </a:r>
            <a:r>
              <a:rPr lang="en-GB" dirty="0" err="1"/>
              <a:t>etc</a:t>
            </a:r>
            <a:r>
              <a:rPr lang="en-GB" dirty="0"/>
              <a:t>) and consent can be done by a trained research nurse  or trained HCA in order to save consultation time of doctors and  nurse practitioners.</a:t>
            </a:r>
          </a:p>
          <a:p>
            <a:endParaRPr lang="en-GB" dirty="0"/>
          </a:p>
        </p:txBody>
      </p:sp>
      <p:sp>
        <p:nvSpPr>
          <p:cNvPr id="4" name="Footer Placeholder 3"/>
          <p:cNvSpPr>
            <a:spLocks noGrp="1"/>
          </p:cNvSpPr>
          <p:nvPr>
            <p:ph type="ftr" sz="quarter" idx="11"/>
          </p:nvPr>
        </p:nvSpPr>
        <p:spPr/>
        <p:txBody>
          <a:bodyPr/>
          <a:lstStyle/>
          <a:p>
            <a:r>
              <a:rPr lang="en-US"/>
              <a:t>ARTIC PC Practice Training Presentation V6.2 Date 14/02/2019</a:t>
            </a:r>
            <a:endParaRPr lang="en-GB"/>
          </a:p>
        </p:txBody>
      </p:sp>
      <p:sp>
        <p:nvSpPr>
          <p:cNvPr id="5" name="Slide Number Placeholder 4"/>
          <p:cNvSpPr>
            <a:spLocks noGrp="1"/>
          </p:cNvSpPr>
          <p:nvPr>
            <p:ph type="sldNum" sz="quarter" idx="12"/>
          </p:nvPr>
        </p:nvSpPr>
        <p:spPr/>
        <p:txBody>
          <a:bodyPr/>
          <a:lstStyle/>
          <a:p>
            <a:fld id="{58569A04-147A-4184-B7C0-00A95B0789F2}" type="slidenum">
              <a:rPr lang="en-GB" smtClean="0"/>
              <a:t>6</a:t>
            </a:fld>
            <a:endParaRPr lang="en-GB"/>
          </a:p>
        </p:txBody>
      </p:sp>
    </p:spTree>
    <p:extLst>
      <p:ext uri="{BB962C8B-B14F-4D97-AF65-F5344CB8AC3E}">
        <p14:creationId xmlns:p14="http://schemas.microsoft.com/office/powerpoint/2010/main" val="3610760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What is involved at the 28day follow up visit?</a:t>
            </a:r>
          </a:p>
        </p:txBody>
      </p:sp>
      <p:sp>
        <p:nvSpPr>
          <p:cNvPr id="3" name="Content Placeholder 2"/>
          <p:cNvSpPr>
            <a:spLocks noGrp="1"/>
          </p:cNvSpPr>
          <p:nvPr>
            <p:ph idx="1"/>
          </p:nvPr>
        </p:nvSpPr>
        <p:spPr/>
        <p:txBody>
          <a:bodyPr/>
          <a:lstStyle/>
          <a:p>
            <a:pPr lvl="0"/>
            <a:r>
              <a:rPr lang="en-GB" dirty="0"/>
              <a:t>Collect any unused study medication &amp; estimate use</a:t>
            </a:r>
          </a:p>
          <a:p>
            <a:pPr lvl="0"/>
            <a:r>
              <a:rPr lang="en-GB" dirty="0"/>
              <a:t>Collect patient diary (if not returned)</a:t>
            </a:r>
          </a:p>
          <a:p>
            <a:pPr lvl="0"/>
            <a:r>
              <a:rPr lang="en-GB" dirty="0"/>
              <a:t>Peak Flow Expiratory Rate (6years+ only)</a:t>
            </a:r>
          </a:p>
          <a:p>
            <a:endParaRPr lang="en-GB" dirty="0"/>
          </a:p>
        </p:txBody>
      </p:sp>
      <p:sp>
        <p:nvSpPr>
          <p:cNvPr id="4" name="Footer Placeholder 3"/>
          <p:cNvSpPr>
            <a:spLocks noGrp="1"/>
          </p:cNvSpPr>
          <p:nvPr>
            <p:ph type="ftr" sz="quarter" idx="11"/>
          </p:nvPr>
        </p:nvSpPr>
        <p:spPr/>
        <p:txBody>
          <a:bodyPr/>
          <a:lstStyle/>
          <a:p>
            <a:r>
              <a:rPr lang="en-US"/>
              <a:t>ARTIC PC Practice Training Presentation V6.2 Date 14/02/2019</a:t>
            </a:r>
            <a:endParaRPr lang="en-GB"/>
          </a:p>
        </p:txBody>
      </p:sp>
      <p:sp>
        <p:nvSpPr>
          <p:cNvPr id="5" name="Slide Number Placeholder 4"/>
          <p:cNvSpPr>
            <a:spLocks noGrp="1"/>
          </p:cNvSpPr>
          <p:nvPr>
            <p:ph type="sldNum" sz="quarter" idx="12"/>
          </p:nvPr>
        </p:nvSpPr>
        <p:spPr/>
        <p:txBody>
          <a:bodyPr/>
          <a:lstStyle/>
          <a:p>
            <a:fld id="{58569A04-147A-4184-B7C0-00A95B0789F2}" type="slidenum">
              <a:rPr lang="en-GB" smtClean="0"/>
              <a:t>7</a:t>
            </a:fld>
            <a:endParaRPr lang="en-GB"/>
          </a:p>
        </p:txBody>
      </p:sp>
    </p:spTree>
    <p:extLst>
      <p:ext uri="{BB962C8B-B14F-4D97-AF65-F5344CB8AC3E}">
        <p14:creationId xmlns:p14="http://schemas.microsoft.com/office/powerpoint/2010/main" val="2247606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306" y="546100"/>
            <a:ext cx="10515600" cy="1325563"/>
          </a:xfrm>
        </p:spPr>
        <p:txBody>
          <a:bodyPr>
            <a:normAutofit/>
          </a:bodyPr>
          <a:lstStyle/>
          <a:p>
            <a:pPr algn="ctr"/>
            <a:r>
              <a:rPr lang="en-GB" sz="3200" b="1" u="sng" dirty="0"/>
              <a:t>Eligibility Criteria</a:t>
            </a:r>
          </a:p>
        </p:txBody>
      </p:sp>
      <p:sp>
        <p:nvSpPr>
          <p:cNvPr id="3" name="Content Placeholder 2"/>
          <p:cNvSpPr>
            <a:spLocks noGrp="1"/>
          </p:cNvSpPr>
          <p:nvPr>
            <p:ph idx="1"/>
          </p:nvPr>
        </p:nvSpPr>
        <p:spPr>
          <a:xfrm>
            <a:off x="838200" y="1371600"/>
            <a:ext cx="10515600" cy="5094514"/>
          </a:xfrm>
        </p:spPr>
        <p:txBody>
          <a:bodyPr>
            <a:normAutofit/>
          </a:bodyPr>
          <a:lstStyle/>
          <a:p>
            <a:pPr marL="0" indent="0">
              <a:buNone/>
            </a:pPr>
            <a:r>
              <a:rPr lang="es-ES" sz="2600" b="1" u="sng" dirty="0" err="1"/>
              <a:t>Inclusion</a:t>
            </a:r>
            <a:r>
              <a:rPr lang="es-ES" sz="2600" b="1" u="sng" dirty="0"/>
              <a:t> </a:t>
            </a:r>
            <a:r>
              <a:rPr lang="es-ES" sz="2600" b="1" u="sng" dirty="0" err="1"/>
              <a:t>Criteria</a:t>
            </a:r>
            <a:r>
              <a:rPr lang="es-ES" sz="2600" b="1" u="sng" dirty="0"/>
              <a:t>:</a:t>
            </a:r>
          </a:p>
          <a:p>
            <a:r>
              <a:rPr lang="es-ES" sz="2600" dirty="0" err="1"/>
              <a:t>Age</a:t>
            </a:r>
            <a:r>
              <a:rPr lang="es-ES" sz="2600" dirty="0"/>
              <a:t> 6m -12y 		</a:t>
            </a:r>
            <a:endParaRPr lang="en-GB" sz="2600" dirty="0"/>
          </a:p>
          <a:p>
            <a:r>
              <a:rPr lang="en-GB" sz="2600" dirty="0"/>
              <a:t>Presenting with infective acute LRTI 	</a:t>
            </a:r>
          </a:p>
          <a:p>
            <a:pPr marL="0" indent="0">
              <a:buNone/>
            </a:pPr>
            <a:endParaRPr lang="en-GB" sz="2600" dirty="0"/>
          </a:p>
          <a:p>
            <a:pPr marL="0" indent="0">
              <a:buNone/>
            </a:pPr>
            <a:r>
              <a:rPr lang="en-GB" sz="2600" b="1" u="sng" dirty="0"/>
              <a:t>Exclusion criteria :</a:t>
            </a:r>
          </a:p>
          <a:p>
            <a:r>
              <a:rPr lang="en-GB" sz="2600" dirty="0"/>
              <a:t>Non-Infective cough (including non-infective asthma exacerbation)      </a:t>
            </a:r>
          </a:p>
          <a:p>
            <a:r>
              <a:rPr lang="en-GB" sz="2600" dirty="0"/>
              <a:t>Immune compromised			                                                     </a:t>
            </a:r>
          </a:p>
          <a:p>
            <a:r>
              <a:rPr lang="en-GB" sz="2600" dirty="0"/>
              <a:t>Antibiotics in last 30 days</a:t>
            </a:r>
            <a:r>
              <a:rPr lang="en-GB" dirty="0"/>
              <a:t>	</a:t>
            </a:r>
          </a:p>
        </p:txBody>
      </p:sp>
      <p:pic>
        <p:nvPicPr>
          <p:cNvPr id="7"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884" y="365125"/>
            <a:ext cx="5219700" cy="361950"/>
          </a:xfrm>
          <a:prstGeom prst="rect">
            <a:avLst/>
          </a:prstGeom>
          <a:noFill/>
          <a:ln>
            <a:noFill/>
          </a:ln>
        </p:spPr>
      </p:pic>
      <p:sp>
        <p:nvSpPr>
          <p:cNvPr id="4" name="Footer Placeholder 3"/>
          <p:cNvSpPr>
            <a:spLocks noGrp="1"/>
          </p:cNvSpPr>
          <p:nvPr>
            <p:ph type="ftr" sz="quarter" idx="11"/>
          </p:nvPr>
        </p:nvSpPr>
        <p:spPr/>
        <p:txBody>
          <a:bodyPr/>
          <a:lstStyle/>
          <a:p>
            <a:r>
              <a:rPr lang="en-US"/>
              <a:t>ARTIC PC Practice Training Presentation V6.2 Date 14/02/2019</a:t>
            </a:r>
            <a:endParaRPr lang="en-GB" dirty="0"/>
          </a:p>
        </p:txBody>
      </p:sp>
      <p:sp>
        <p:nvSpPr>
          <p:cNvPr id="5" name="Slide Number Placeholder 4"/>
          <p:cNvSpPr>
            <a:spLocks noGrp="1"/>
          </p:cNvSpPr>
          <p:nvPr>
            <p:ph type="sldNum" sz="quarter" idx="12"/>
          </p:nvPr>
        </p:nvSpPr>
        <p:spPr/>
        <p:txBody>
          <a:bodyPr/>
          <a:lstStyle/>
          <a:p>
            <a:fld id="{58569A04-147A-4184-B7C0-00A95B0789F2}" type="slidenum">
              <a:rPr lang="en-GB" smtClean="0"/>
              <a:t>8</a:t>
            </a:fld>
            <a:endParaRPr lang="en-GB"/>
          </a:p>
        </p:txBody>
      </p:sp>
    </p:spTree>
    <p:extLst>
      <p:ext uri="{BB962C8B-B14F-4D97-AF65-F5344CB8AC3E}">
        <p14:creationId xmlns:p14="http://schemas.microsoft.com/office/powerpoint/2010/main" val="1881026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u="sng" dirty="0"/>
              <a:t>Additional exclusion criteria for trial only</a:t>
            </a:r>
          </a:p>
        </p:txBody>
      </p:sp>
      <p:sp>
        <p:nvSpPr>
          <p:cNvPr id="3" name="Content Placeholder 2"/>
          <p:cNvSpPr>
            <a:spLocks noGrp="1"/>
          </p:cNvSpPr>
          <p:nvPr>
            <p:ph idx="1"/>
          </p:nvPr>
        </p:nvSpPr>
        <p:spPr/>
        <p:txBody>
          <a:bodyPr>
            <a:normAutofit fontScale="70000" lnSpcReduction="20000"/>
          </a:bodyPr>
          <a:lstStyle/>
          <a:p>
            <a:r>
              <a:rPr lang="en-GB" dirty="0"/>
              <a:t>Penicillin hypersensitivity					</a:t>
            </a:r>
          </a:p>
          <a:p>
            <a:r>
              <a:rPr lang="en-GB" dirty="0"/>
              <a:t>Hypersensitivity to any other beta lactam antibiotic		</a:t>
            </a:r>
          </a:p>
          <a:p>
            <a:r>
              <a:rPr lang="en-GB" dirty="0"/>
              <a:t>Jaundice/hepatic impairment due to amoxicillin 			</a:t>
            </a:r>
          </a:p>
          <a:p>
            <a:r>
              <a:rPr lang="en-US" dirty="0"/>
              <a:t>Medication known to interact with amoxicillin			</a:t>
            </a:r>
            <a:endParaRPr lang="en-GB" dirty="0"/>
          </a:p>
          <a:p>
            <a:r>
              <a:rPr lang="en-GB" dirty="0"/>
              <a:t>Sibling enrolled in this project					</a:t>
            </a:r>
          </a:p>
          <a:p>
            <a:r>
              <a:rPr lang="en-GB" dirty="0"/>
              <a:t>Clinical diagnosis of pneumonia						</a:t>
            </a:r>
          </a:p>
          <a:p>
            <a:r>
              <a:rPr lang="en-GB" dirty="0"/>
              <a:t>Previously enrolled in ARTIC PC					</a:t>
            </a:r>
          </a:p>
          <a:p>
            <a:r>
              <a:rPr lang="en-GB" dirty="0"/>
              <a:t>Severe tachypnoea (clinician judged)	  </a:t>
            </a:r>
          </a:p>
          <a:p>
            <a:r>
              <a:rPr lang="en-GB" dirty="0"/>
              <a:t>Known Infectious mononucleosis</a:t>
            </a:r>
          </a:p>
          <a:p>
            <a:r>
              <a:rPr lang="en-GB" dirty="0"/>
              <a:t>Known phenylketonuria</a:t>
            </a:r>
          </a:p>
          <a:p>
            <a:r>
              <a:rPr lang="en-GB" dirty="0"/>
              <a:t>Children enrolled in another medical trial in the past 3 months</a:t>
            </a:r>
          </a:p>
          <a:p>
            <a:r>
              <a:rPr lang="en-GB" dirty="0"/>
              <a:t>Meeting the criteria for referral to hospital using the NICE Feverish children clinical guideline CG160 and NICE guideline on Sepsis in Children and Adults NG51</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63104"/>
            <a:ext cx="5219700" cy="361950"/>
          </a:xfrm>
          <a:prstGeom prst="rect">
            <a:avLst/>
          </a:prstGeom>
          <a:noFill/>
          <a:ln>
            <a:noFill/>
          </a:ln>
        </p:spPr>
      </p:pic>
      <p:sp>
        <p:nvSpPr>
          <p:cNvPr id="5" name="Footer Placeholder 4"/>
          <p:cNvSpPr>
            <a:spLocks noGrp="1"/>
          </p:cNvSpPr>
          <p:nvPr>
            <p:ph type="ftr" sz="quarter" idx="11"/>
          </p:nvPr>
        </p:nvSpPr>
        <p:spPr/>
        <p:txBody>
          <a:bodyPr/>
          <a:lstStyle/>
          <a:p>
            <a:r>
              <a:rPr lang="en-US"/>
              <a:t>ARTIC PC Practice Training Presentation V6.2 Date 14/02/2019</a:t>
            </a:r>
            <a:endParaRPr lang="en-GB" dirty="0"/>
          </a:p>
        </p:txBody>
      </p:sp>
      <p:sp>
        <p:nvSpPr>
          <p:cNvPr id="6" name="Slide Number Placeholder 5"/>
          <p:cNvSpPr>
            <a:spLocks noGrp="1"/>
          </p:cNvSpPr>
          <p:nvPr>
            <p:ph type="sldNum" sz="quarter" idx="12"/>
          </p:nvPr>
        </p:nvSpPr>
        <p:spPr/>
        <p:txBody>
          <a:bodyPr/>
          <a:lstStyle/>
          <a:p>
            <a:fld id="{58569A04-147A-4184-B7C0-00A95B0789F2}" type="slidenum">
              <a:rPr lang="en-GB" smtClean="0"/>
              <a:t>9</a:t>
            </a:fld>
            <a:endParaRPr lang="en-GB"/>
          </a:p>
        </p:txBody>
      </p:sp>
    </p:spTree>
    <p:extLst>
      <p:ext uri="{BB962C8B-B14F-4D97-AF65-F5344CB8AC3E}">
        <p14:creationId xmlns:p14="http://schemas.microsoft.com/office/powerpoint/2010/main" val="3407735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2577</TotalTime>
  <Words>2326</Words>
  <Application>Microsoft Office PowerPoint</Application>
  <PresentationFormat>Widescreen</PresentationFormat>
  <Paragraphs>830</Paragraphs>
  <Slides>31</Slides>
  <Notes>3</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宋体</vt:lpstr>
      <vt:lpstr>Arial</vt:lpstr>
      <vt:lpstr>Calibri</vt:lpstr>
      <vt:lpstr>Calibri Light</vt:lpstr>
      <vt:lpstr>Courier New</vt:lpstr>
      <vt:lpstr>Wingdings</vt:lpstr>
      <vt:lpstr>Office Theme</vt:lpstr>
      <vt:lpstr>__________________________________________________________ Antibiotics for lower Respiratory Tract Infection in Children presenting in Primary Care  ARTIC PC </vt:lpstr>
      <vt:lpstr>Funding, Sponsorship &amp; Management</vt:lpstr>
      <vt:lpstr>Background</vt:lpstr>
      <vt:lpstr>Aims &amp; Objectives</vt:lpstr>
      <vt:lpstr>Project overview</vt:lpstr>
      <vt:lpstr>What is Involved for the Surgery</vt:lpstr>
      <vt:lpstr>What is involved at the 28day follow up visit?</vt:lpstr>
      <vt:lpstr>Eligibility Criteria</vt:lpstr>
      <vt:lpstr>Additional exclusion criteria for trial only</vt:lpstr>
      <vt:lpstr>Practical tips</vt:lpstr>
      <vt:lpstr>Observational Study versus Drug Trial</vt:lpstr>
      <vt:lpstr>GCP for ARTIC PC</vt:lpstr>
      <vt:lpstr>Completing the Informed Consent Form</vt:lpstr>
      <vt:lpstr>Randomising patients</vt:lpstr>
      <vt:lpstr>Completing the screening/baseline CRF 1</vt:lpstr>
      <vt:lpstr>Throat swab</vt:lpstr>
      <vt:lpstr>PowerPoint Presentation</vt:lpstr>
      <vt:lpstr>Practical tips</vt:lpstr>
      <vt:lpstr>Study medication</vt:lpstr>
      <vt:lpstr>IMP</vt:lpstr>
      <vt:lpstr>What are you asking the patient/carer to do?</vt:lpstr>
      <vt:lpstr>Models of working</vt:lpstr>
      <vt:lpstr>SAE’s</vt:lpstr>
      <vt:lpstr>Withdrawal/Early Discontinuation</vt:lpstr>
      <vt:lpstr>Screening log</vt:lpstr>
      <vt:lpstr>Participant Enrolment log</vt:lpstr>
      <vt:lpstr>Protocol Deviations</vt:lpstr>
      <vt:lpstr>Practice payment</vt:lpstr>
      <vt:lpstr>Needed from you</vt:lpstr>
      <vt:lpstr> We will provide </vt:lpstr>
      <vt:lpstr>ARTIC PC Contact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________________________________________________________________Antibiotics for lower Respiratory Tract Infection in Children presenting in Primary Care  ARTIC PC</dc:title>
  <dc:creator>Seely J.</dc:creator>
  <cp:lastModifiedBy>Thompson N.L.</cp:lastModifiedBy>
  <cp:revision>141</cp:revision>
  <cp:lastPrinted>2018-11-01T08:49:11Z</cp:lastPrinted>
  <dcterms:created xsi:type="dcterms:W3CDTF">2016-06-15T08:50:50Z</dcterms:created>
  <dcterms:modified xsi:type="dcterms:W3CDTF">2019-02-14T10:51:32Z</dcterms:modified>
</cp:coreProperties>
</file>